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 id="2147483714" r:id="rId2"/>
    <p:sldMasterId id="2147483750" r:id="rId3"/>
  </p:sldMasterIdLst>
  <p:notesMasterIdLst>
    <p:notesMasterId r:id="rId37"/>
  </p:notesMasterIdLst>
  <p:handoutMasterIdLst>
    <p:handoutMasterId r:id="rId38"/>
  </p:handoutMasterIdLst>
  <p:sldIdLst>
    <p:sldId id="1318" r:id="rId4"/>
    <p:sldId id="1224" r:id="rId5"/>
    <p:sldId id="943" r:id="rId6"/>
    <p:sldId id="944" r:id="rId7"/>
    <p:sldId id="532" r:id="rId8"/>
    <p:sldId id="539" r:id="rId9"/>
    <p:sldId id="540" r:id="rId10"/>
    <p:sldId id="954" r:id="rId11"/>
    <p:sldId id="1286" r:id="rId12"/>
    <p:sldId id="258" r:id="rId13"/>
    <p:sldId id="257" r:id="rId14"/>
    <p:sldId id="259" r:id="rId15"/>
    <p:sldId id="260" r:id="rId16"/>
    <p:sldId id="261" r:id="rId17"/>
    <p:sldId id="263" r:id="rId18"/>
    <p:sldId id="265" r:id="rId19"/>
    <p:sldId id="262" r:id="rId20"/>
    <p:sldId id="264" r:id="rId21"/>
    <p:sldId id="266" r:id="rId22"/>
    <p:sldId id="1287" r:id="rId23"/>
    <p:sldId id="1288" r:id="rId24"/>
    <p:sldId id="267" r:id="rId25"/>
    <p:sldId id="269" r:id="rId26"/>
    <p:sldId id="268" r:id="rId27"/>
    <p:sldId id="270" r:id="rId28"/>
    <p:sldId id="271" r:id="rId29"/>
    <p:sldId id="272" r:id="rId30"/>
    <p:sldId id="273" r:id="rId31"/>
    <p:sldId id="274" r:id="rId32"/>
    <p:sldId id="275" r:id="rId33"/>
    <p:sldId id="277" r:id="rId34"/>
    <p:sldId id="276" r:id="rId35"/>
    <p:sldId id="278" r:id="rId3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52" autoAdjust="0"/>
    <p:restoredTop sz="94660"/>
  </p:normalViewPr>
  <p:slideViewPr>
    <p:cSldViewPr snapToGrid="0">
      <p:cViewPr varScale="1">
        <p:scale>
          <a:sx n="102" d="100"/>
          <a:sy n="102" d="100"/>
        </p:scale>
        <p:origin x="1212" y="114"/>
      </p:cViewPr>
      <p:guideLst/>
    </p:cSldViewPr>
  </p:slideViewPr>
  <p:notesTextViewPr>
    <p:cViewPr>
      <p:scale>
        <a:sx n="1" d="1"/>
        <a:sy n="1" d="1"/>
      </p:scale>
      <p:origin x="0" y="0"/>
    </p:cViewPr>
  </p:notesTextViewPr>
  <p:sorterViewPr>
    <p:cViewPr>
      <p:scale>
        <a:sx n="120" d="100"/>
        <a:sy n="120" d="100"/>
      </p:scale>
      <p:origin x="0" y="0"/>
    </p:cViewPr>
  </p:sorterViewPr>
  <p:notesViewPr>
    <p:cSldViewPr snapToGrid="0">
      <p:cViewPr varScale="1">
        <p:scale>
          <a:sx n="77" d="100"/>
          <a:sy n="77" d="100"/>
        </p:scale>
        <p:origin x="32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4913ED1-3801-4430-97D9-174B66863BC0}"/>
              </a:ext>
            </a:extLst>
          </p:cNvPr>
          <p:cNvSpPr>
            <a:spLocks noGrp="1"/>
          </p:cNvSpPr>
          <p:nvPr>
            <p:ph type="hdr" sz="quarter"/>
          </p:nvPr>
        </p:nvSpPr>
        <p:spPr>
          <a:xfrm>
            <a:off x="0" y="1"/>
            <a:ext cx="3170583" cy="482027"/>
          </a:xfrm>
          <a:prstGeom prst="rect">
            <a:avLst/>
          </a:prstGeom>
        </p:spPr>
        <p:txBody>
          <a:bodyPr vert="horz" lIns="94851" tIns="47425" rIns="94851" bIns="47425" rtlCol="0"/>
          <a:lstStyle>
            <a:lvl1pPr algn="l">
              <a:defRPr sz="1200"/>
            </a:lvl1pPr>
          </a:lstStyle>
          <a:p>
            <a:r>
              <a:rPr lang="en-US" sz="1000">
                <a:latin typeface="Arial" panose="020B0604020202020204" pitchFamily="34" charset="0"/>
                <a:cs typeface="Arial" panose="020B0604020202020204" pitchFamily="34" charset="0"/>
              </a:rPr>
              <a:t>Class – The Book Of Revelation (28)</a:t>
            </a:r>
          </a:p>
        </p:txBody>
      </p:sp>
      <p:sp>
        <p:nvSpPr>
          <p:cNvPr id="3" name="Date Placeholder 2">
            <a:extLst>
              <a:ext uri="{FF2B5EF4-FFF2-40B4-BE49-F238E27FC236}">
                <a16:creationId xmlns:a16="http://schemas.microsoft.com/office/drawing/2014/main" id="{CA6C03F7-E11F-4396-B067-60CDE94B592A}"/>
              </a:ext>
            </a:extLst>
          </p:cNvPr>
          <p:cNvSpPr>
            <a:spLocks noGrp="1"/>
          </p:cNvSpPr>
          <p:nvPr>
            <p:ph type="dt" sz="quarter" idx="1"/>
          </p:nvPr>
        </p:nvSpPr>
        <p:spPr>
          <a:xfrm>
            <a:off x="4142962" y="1"/>
            <a:ext cx="3170583" cy="482027"/>
          </a:xfrm>
          <a:prstGeom prst="rect">
            <a:avLst/>
          </a:prstGeom>
        </p:spPr>
        <p:txBody>
          <a:bodyPr vert="horz" lIns="94851" tIns="47425" rIns="94851" bIns="47425" rtlCol="0"/>
          <a:lstStyle>
            <a:lvl1pPr algn="r">
              <a:defRPr sz="1200"/>
            </a:lvl1pPr>
          </a:lstStyle>
          <a:p>
            <a:r>
              <a:rPr lang="en-US" sz="1000">
                <a:latin typeface="Arial" panose="020B0604020202020204" pitchFamily="34" charset="0"/>
                <a:cs typeface="Arial" panose="020B0604020202020204" pitchFamily="34" charset="0"/>
              </a:rPr>
              <a:t>9/6/2020 pm</a:t>
            </a:r>
          </a:p>
        </p:txBody>
      </p:sp>
      <p:sp>
        <p:nvSpPr>
          <p:cNvPr id="4" name="Footer Placeholder 3">
            <a:extLst>
              <a:ext uri="{FF2B5EF4-FFF2-40B4-BE49-F238E27FC236}">
                <a16:creationId xmlns:a16="http://schemas.microsoft.com/office/drawing/2014/main" id="{6EBDFCE5-20C8-4510-9BFC-7F8763296F42}"/>
              </a:ext>
            </a:extLst>
          </p:cNvPr>
          <p:cNvSpPr>
            <a:spLocks noGrp="1"/>
          </p:cNvSpPr>
          <p:nvPr>
            <p:ph type="ftr" sz="quarter" idx="2"/>
          </p:nvPr>
        </p:nvSpPr>
        <p:spPr>
          <a:xfrm>
            <a:off x="0" y="9119173"/>
            <a:ext cx="3170583" cy="482027"/>
          </a:xfrm>
          <a:prstGeom prst="rect">
            <a:avLst/>
          </a:prstGeom>
        </p:spPr>
        <p:txBody>
          <a:bodyPr vert="horz" lIns="94851" tIns="47425" rIns="94851" bIns="47425" rtlCol="0" anchor="b"/>
          <a:lstStyle>
            <a:lvl1pPr algn="l">
              <a:defRPr sz="1200"/>
            </a:lvl1pPr>
          </a:lstStyle>
          <a:p>
            <a:r>
              <a:rPr lang="en-US" sz="1000">
                <a:latin typeface="Arial" panose="020B0604020202020204" pitchFamily="34" charset="0"/>
                <a:cs typeface="Arial" panose="020B0604020202020204" pitchFamily="34" charset="0"/>
              </a:rPr>
              <a:t>Micky Galloway</a:t>
            </a:r>
          </a:p>
        </p:txBody>
      </p:sp>
      <p:sp>
        <p:nvSpPr>
          <p:cNvPr id="5" name="Slide Number Placeholder 4">
            <a:extLst>
              <a:ext uri="{FF2B5EF4-FFF2-40B4-BE49-F238E27FC236}">
                <a16:creationId xmlns:a16="http://schemas.microsoft.com/office/drawing/2014/main" id="{E59F82B8-8180-4199-8DDC-5C71241AC697}"/>
              </a:ext>
            </a:extLst>
          </p:cNvPr>
          <p:cNvSpPr>
            <a:spLocks noGrp="1"/>
          </p:cNvSpPr>
          <p:nvPr>
            <p:ph type="sldNum" sz="quarter" idx="3"/>
          </p:nvPr>
        </p:nvSpPr>
        <p:spPr>
          <a:xfrm>
            <a:off x="4142962" y="9119173"/>
            <a:ext cx="3170583" cy="482027"/>
          </a:xfrm>
          <a:prstGeom prst="rect">
            <a:avLst/>
          </a:prstGeom>
        </p:spPr>
        <p:txBody>
          <a:bodyPr vert="horz" lIns="94851" tIns="47425" rIns="94851" bIns="47425" rtlCol="0" anchor="b"/>
          <a:lstStyle>
            <a:lvl1pPr algn="r">
              <a:defRPr sz="1200"/>
            </a:lvl1pPr>
          </a:lstStyle>
          <a:p>
            <a:fld id="{4C179BFD-BF57-4B7C-9608-F405C56DFA3C}" type="slidenum">
              <a:rPr lang="en-US" sz="1000">
                <a:latin typeface="Arial" panose="020B0604020202020204" pitchFamily="34" charset="0"/>
                <a:cs typeface="Arial" panose="020B0604020202020204" pitchFamily="34" charset="0"/>
              </a:rPr>
              <a:t>‹#›</a:t>
            </a:fld>
            <a:endParaRPr lang="en-US"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1307672"/>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r>
              <a:rPr lang="en-US"/>
              <a:t>Class – The Book Of Revelation (28)</a:t>
            </a:r>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r>
              <a:rPr lang="en-US"/>
              <a:t>9/6/2020 pm</a:t>
            </a:r>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r>
              <a:rPr lang="en-US"/>
              <a:t>Micky Galloway</a:t>
            </a:r>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C92D13B6-2AF8-4ACE-971A-CDD5D93EBE21}" type="slidenum">
              <a:rPr lang="en-US" smtClean="0"/>
              <a:t>‹#›</a:t>
            </a:fld>
            <a:endParaRPr lang="en-US"/>
          </a:p>
        </p:txBody>
      </p:sp>
    </p:spTree>
    <p:extLst>
      <p:ext uri="{BB962C8B-B14F-4D97-AF65-F5344CB8AC3E}">
        <p14:creationId xmlns:p14="http://schemas.microsoft.com/office/powerpoint/2010/main" val="586736615"/>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0DC7156-4826-4EBB-BE9D-1428F6CFD34A}" type="datetimeFigureOut">
              <a:rPr lang="en-US" smtClean="0"/>
              <a:pPr/>
              <a:t>9/7/2020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5AA6C-1212-46FD-92FE-90C1C3885B0B}" type="slidenum">
              <a:rPr lang="en-US" smtClean="0"/>
              <a:pPr/>
              <a:t>‹#›</a:t>
            </a:fld>
            <a:endParaRPr lang="en-US"/>
          </a:p>
        </p:txBody>
      </p:sp>
    </p:spTree>
    <p:extLst>
      <p:ext uri="{BB962C8B-B14F-4D97-AF65-F5344CB8AC3E}">
        <p14:creationId xmlns:p14="http://schemas.microsoft.com/office/powerpoint/2010/main" val="1536352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DC7156-4826-4EBB-BE9D-1428F6CFD34A}" type="datetimeFigureOut">
              <a:rPr lang="en-US" smtClean="0"/>
              <a:pPr/>
              <a:t>9/7/2020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5AA6C-1212-46FD-92FE-90C1C3885B0B}" type="slidenum">
              <a:rPr lang="en-US" smtClean="0"/>
              <a:pPr/>
              <a:t>‹#›</a:t>
            </a:fld>
            <a:endParaRPr lang="en-US"/>
          </a:p>
        </p:txBody>
      </p:sp>
    </p:spTree>
    <p:extLst>
      <p:ext uri="{BB962C8B-B14F-4D97-AF65-F5344CB8AC3E}">
        <p14:creationId xmlns:p14="http://schemas.microsoft.com/office/powerpoint/2010/main" val="479815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DC7156-4826-4EBB-BE9D-1428F6CFD34A}" type="datetimeFigureOut">
              <a:rPr lang="en-US" smtClean="0"/>
              <a:pPr/>
              <a:t>9/7/2020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5AA6C-1212-46FD-92FE-90C1C3885B0B}" type="slidenum">
              <a:rPr lang="en-US" smtClean="0"/>
              <a:pPr/>
              <a:t>‹#›</a:t>
            </a:fld>
            <a:endParaRPr lang="en-US"/>
          </a:p>
        </p:txBody>
      </p:sp>
    </p:spTree>
    <p:extLst>
      <p:ext uri="{BB962C8B-B14F-4D97-AF65-F5344CB8AC3E}">
        <p14:creationId xmlns:p14="http://schemas.microsoft.com/office/powerpoint/2010/main" val="1592853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194650"/>
          </a:xfrm>
        </p:spPr>
        <p:txBody>
          <a:bodyPr wrap="none" anchor="t">
            <a:normAutofit/>
          </a:bodyPr>
          <a:lstStyle>
            <a:lvl1pPr algn="r">
              <a:defRPr sz="7200" b="0" spc="-225">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657349" y="3829878"/>
            <a:ext cx="6858000" cy="618523"/>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2C2085DC-C5DD-4A28-94F6-F9F029BCA1AE}" type="slidenum">
              <a:rPr lang="en-US" altLang="en-US" smtClean="0"/>
              <a:pPr/>
              <a:t>‹#›</a:t>
            </a:fld>
            <a:endParaRPr lang="en-US" altLang="en-US"/>
          </a:p>
        </p:txBody>
      </p:sp>
    </p:spTree>
    <p:extLst>
      <p:ext uri="{BB962C8B-B14F-4D97-AF65-F5344CB8AC3E}">
        <p14:creationId xmlns:p14="http://schemas.microsoft.com/office/powerpoint/2010/main" val="141443883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1DD7C3C-26EA-48D1-89DB-82086917E937}" type="slidenum">
              <a:rPr lang="en-US" altLang="en-US" smtClean="0"/>
              <a:pPr/>
              <a:t>‹#›</a:t>
            </a:fld>
            <a:endParaRPr lang="en-US" altLang="en-US"/>
          </a:p>
        </p:txBody>
      </p:sp>
    </p:spTree>
    <p:extLst>
      <p:ext uri="{BB962C8B-B14F-4D97-AF65-F5344CB8AC3E}">
        <p14:creationId xmlns:p14="http://schemas.microsoft.com/office/powerpoint/2010/main" val="2928199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194650"/>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640899" y="3829878"/>
            <a:ext cx="6858000" cy="617822"/>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6075DFFC-4C7E-4580-BD58-D28052B8411C}" type="slidenum">
              <a:rPr lang="en-US" altLang="en-US" smtClean="0"/>
              <a:pPr/>
              <a:t>‹#›</a:t>
            </a:fld>
            <a:endParaRPr lang="en-US" altLang="en-US"/>
          </a:p>
        </p:txBody>
      </p:sp>
    </p:spTree>
    <p:extLst>
      <p:ext uri="{BB962C8B-B14F-4D97-AF65-F5344CB8AC3E}">
        <p14:creationId xmlns:p14="http://schemas.microsoft.com/office/powerpoint/2010/main" val="316173113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3981AFB8-6607-4BFB-A990-26AE2ECB36E5}" type="slidenum">
              <a:rPr lang="en-US" altLang="en-US" smtClean="0"/>
              <a:pPr/>
              <a:t>‹#›</a:t>
            </a:fld>
            <a:endParaRPr lang="en-US" altLang="en-US"/>
          </a:p>
        </p:txBody>
      </p:sp>
    </p:spTree>
    <p:extLst>
      <p:ext uri="{BB962C8B-B14F-4D97-AF65-F5344CB8AC3E}">
        <p14:creationId xmlns:p14="http://schemas.microsoft.com/office/powerpoint/2010/main" val="108002769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000" y="1681163"/>
            <a:ext cx="3768912" cy="823912"/>
          </a:xfrm>
        </p:spPr>
        <p:txBody>
          <a:bodyPr anchor="b">
            <a:normAutofit/>
          </a:bodyPr>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40000" y="2505075"/>
            <a:ext cx="376891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9880" y="1681163"/>
            <a:ext cx="3776661" cy="823912"/>
          </a:xfrm>
        </p:spPr>
        <p:txBody>
          <a:bodyPr vert="horz" lIns="91440" tIns="45720" rIns="91440" bIns="45720" rtlCol="0" anchor="b">
            <a:normAutofit/>
          </a:bodyPr>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739880" y="2505075"/>
            <a:ext cx="377666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3D3B5985-F0FB-461C-A410-C18B3EA5F9E1}" type="slidenum">
              <a:rPr lang="en-US" altLang="en-US" smtClean="0"/>
              <a:pPr/>
              <a:t>‹#›</a:t>
            </a:fld>
            <a:endParaRPr lang="en-US" altLang="en-US"/>
          </a:p>
        </p:txBody>
      </p:sp>
    </p:spTree>
    <p:extLst>
      <p:ext uri="{BB962C8B-B14F-4D97-AF65-F5344CB8AC3E}">
        <p14:creationId xmlns:p14="http://schemas.microsoft.com/office/powerpoint/2010/main" val="285987007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FA8F3877-D21C-4381-AFB3-9CF0607A0B12}" type="slidenum">
              <a:rPr lang="en-US" altLang="en-US" smtClean="0"/>
              <a:pPr/>
              <a:t>‹#›</a:t>
            </a:fld>
            <a:endParaRPr lang="en-US" altLang="en-US"/>
          </a:p>
        </p:txBody>
      </p:sp>
    </p:spTree>
    <p:extLst>
      <p:ext uri="{BB962C8B-B14F-4D97-AF65-F5344CB8AC3E}">
        <p14:creationId xmlns:p14="http://schemas.microsoft.com/office/powerpoint/2010/main" val="104754302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A5615BA9-689B-4940-B8A1-D0153F61312A}" type="slidenum">
              <a:rPr lang="en-US" altLang="en-US" smtClean="0"/>
              <a:pPr/>
              <a:t>‹#›</a:t>
            </a:fld>
            <a:endParaRPr lang="en-US" altLang="en-US"/>
          </a:p>
        </p:txBody>
      </p:sp>
    </p:spTree>
    <p:extLst>
      <p:ext uri="{BB962C8B-B14F-4D97-AF65-F5344CB8AC3E}">
        <p14:creationId xmlns:p14="http://schemas.microsoft.com/office/powerpoint/2010/main" val="368719828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B837187E-E6D4-4886-BDEE-08F8AEB698FB}" type="slidenum">
              <a:rPr lang="en-US" altLang="en-US" smtClean="0"/>
              <a:pPr/>
              <a:t>‹#›</a:t>
            </a:fld>
            <a:endParaRPr lang="en-US" altLang="en-US"/>
          </a:p>
        </p:txBody>
      </p:sp>
    </p:spTree>
    <p:extLst>
      <p:ext uri="{BB962C8B-B14F-4D97-AF65-F5344CB8AC3E}">
        <p14:creationId xmlns:p14="http://schemas.microsoft.com/office/powerpoint/2010/main" val="236099444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DC7156-4826-4EBB-BE9D-1428F6CFD34A}" type="datetimeFigureOut">
              <a:rPr lang="en-US" smtClean="0"/>
              <a:pPr/>
              <a:t>9/7/2020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5AA6C-1212-46FD-92FE-90C1C3885B0B}" type="slidenum">
              <a:rPr lang="en-US" smtClean="0"/>
              <a:pPr/>
              <a:t>‹#›</a:t>
            </a:fld>
            <a:endParaRPr lang="en-US"/>
          </a:p>
        </p:txBody>
      </p:sp>
    </p:spTree>
    <p:extLst>
      <p:ext uri="{BB962C8B-B14F-4D97-AF65-F5344CB8AC3E}">
        <p14:creationId xmlns:p14="http://schemas.microsoft.com/office/powerpoint/2010/main" val="21247706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86CCBCD0-433E-4322-8891-D43E1F630C1A}" type="slidenum">
              <a:rPr lang="en-US" altLang="en-US" smtClean="0"/>
              <a:pPr/>
              <a:t>‹#›</a:t>
            </a:fld>
            <a:endParaRPr lang="en-US" altLang="en-US"/>
          </a:p>
        </p:txBody>
      </p:sp>
    </p:spTree>
    <p:extLst>
      <p:ext uri="{BB962C8B-B14F-4D97-AF65-F5344CB8AC3E}">
        <p14:creationId xmlns:p14="http://schemas.microsoft.com/office/powerpoint/2010/main" val="305552531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191426751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158783602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28650" y="4501729"/>
            <a:ext cx="7884318"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62D9CF1-084D-4702-A71D-CADB32F5E74D}" type="slidenum">
              <a:rPr lang="en-US" altLang="en-US" smtClean="0"/>
              <a:pPr/>
              <a:t>‹#›</a:t>
            </a:fld>
            <a:endParaRPr lang="en-US" altLang="en-US"/>
          </a:p>
        </p:txBody>
      </p:sp>
      <p:sp>
        <p:nvSpPr>
          <p:cNvPr id="9" name="TextBox 8"/>
          <p:cNvSpPr txBox="1"/>
          <p:nvPr/>
        </p:nvSpPr>
        <p:spPr>
          <a:xfrm>
            <a:off x="833283" y="7868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75743750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163624507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017598" y="257175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440996" y="1885950"/>
            <a:ext cx="220218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3433081" y="257175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871777" y="1885950"/>
            <a:ext cx="2199085"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5871777" y="257175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376556490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196545065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2814E910-BBD9-4C6C-B553-9F185752B042}" type="slidenum">
              <a:rPr lang="en-US" altLang="en-US" smtClean="0"/>
              <a:pPr/>
              <a:t>‹#›</a:t>
            </a:fld>
            <a:endParaRPr lang="en-US" altLang="en-US"/>
          </a:p>
        </p:txBody>
      </p:sp>
    </p:spTree>
    <p:extLst>
      <p:ext uri="{BB962C8B-B14F-4D97-AF65-F5344CB8AC3E}">
        <p14:creationId xmlns:p14="http://schemas.microsoft.com/office/powerpoint/2010/main" val="415898987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A9B584D8-2FAB-4CF1-AF74-0E7F3D958B3D}" type="slidenum">
              <a:rPr lang="en-US" altLang="en-US" smtClean="0"/>
              <a:pPr/>
              <a:t>‹#›</a:t>
            </a:fld>
            <a:endParaRPr lang="en-US" altLang="en-US"/>
          </a:p>
        </p:txBody>
      </p:sp>
    </p:spTree>
    <p:extLst>
      <p:ext uri="{BB962C8B-B14F-4D97-AF65-F5344CB8AC3E}">
        <p14:creationId xmlns:p14="http://schemas.microsoft.com/office/powerpoint/2010/main" val="193784321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194650"/>
          </a:xfrm>
        </p:spPr>
        <p:txBody>
          <a:bodyPr wrap="none" anchor="t">
            <a:normAutofit/>
          </a:bodyPr>
          <a:lstStyle>
            <a:lvl1pPr algn="r">
              <a:defRPr sz="7200" b="0" spc="-225">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657349" y="3829878"/>
            <a:ext cx="6858000" cy="618523"/>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2C2085DC-C5DD-4A28-94F6-F9F029BCA1AE}" type="slidenum">
              <a:rPr lang="en-US" altLang="en-US" smtClean="0"/>
              <a:pPr/>
              <a:t>‹#›</a:t>
            </a:fld>
            <a:endParaRPr lang="en-US" altLang="en-US"/>
          </a:p>
        </p:txBody>
      </p:sp>
    </p:spTree>
    <p:extLst>
      <p:ext uri="{BB962C8B-B14F-4D97-AF65-F5344CB8AC3E}">
        <p14:creationId xmlns:p14="http://schemas.microsoft.com/office/powerpoint/2010/main" val="145991241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DC7156-4826-4EBB-BE9D-1428F6CFD34A}" type="datetimeFigureOut">
              <a:rPr lang="en-US" smtClean="0"/>
              <a:pPr/>
              <a:t>9/7/2020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5AA6C-1212-46FD-92FE-90C1C3885B0B}" type="slidenum">
              <a:rPr lang="en-US" smtClean="0"/>
              <a:pPr/>
              <a:t>‹#›</a:t>
            </a:fld>
            <a:endParaRPr lang="en-US"/>
          </a:p>
        </p:txBody>
      </p:sp>
    </p:spTree>
    <p:extLst>
      <p:ext uri="{BB962C8B-B14F-4D97-AF65-F5344CB8AC3E}">
        <p14:creationId xmlns:p14="http://schemas.microsoft.com/office/powerpoint/2010/main" val="14056260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1DD7C3C-26EA-48D1-89DB-82086917E937}" type="slidenum">
              <a:rPr lang="en-US" altLang="en-US" smtClean="0"/>
              <a:pPr/>
              <a:t>‹#›</a:t>
            </a:fld>
            <a:endParaRPr lang="en-US" altLang="en-US"/>
          </a:p>
        </p:txBody>
      </p:sp>
    </p:spTree>
    <p:extLst>
      <p:ext uri="{BB962C8B-B14F-4D97-AF65-F5344CB8AC3E}">
        <p14:creationId xmlns:p14="http://schemas.microsoft.com/office/powerpoint/2010/main" val="296090603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194650"/>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640899" y="3829878"/>
            <a:ext cx="6858000" cy="617822"/>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6075DFFC-4C7E-4580-BD58-D28052B8411C}" type="slidenum">
              <a:rPr lang="en-US" altLang="en-US" smtClean="0"/>
              <a:pPr/>
              <a:t>‹#›</a:t>
            </a:fld>
            <a:endParaRPr lang="en-US" altLang="en-US"/>
          </a:p>
        </p:txBody>
      </p:sp>
    </p:spTree>
    <p:extLst>
      <p:ext uri="{BB962C8B-B14F-4D97-AF65-F5344CB8AC3E}">
        <p14:creationId xmlns:p14="http://schemas.microsoft.com/office/powerpoint/2010/main" val="149831564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3981AFB8-6607-4BFB-A990-26AE2ECB36E5}" type="slidenum">
              <a:rPr lang="en-US" altLang="en-US" smtClean="0"/>
              <a:pPr/>
              <a:t>‹#›</a:t>
            </a:fld>
            <a:endParaRPr lang="en-US" altLang="en-US"/>
          </a:p>
        </p:txBody>
      </p:sp>
    </p:spTree>
    <p:extLst>
      <p:ext uri="{BB962C8B-B14F-4D97-AF65-F5344CB8AC3E}">
        <p14:creationId xmlns:p14="http://schemas.microsoft.com/office/powerpoint/2010/main" val="99824226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000" y="1681163"/>
            <a:ext cx="3768912" cy="823912"/>
          </a:xfrm>
        </p:spPr>
        <p:txBody>
          <a:bodyPr anchor="b">
            <a:normAutofit/>
          </a:bodyPr>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40000" y="2505075"/>
            <a:ext cx="376891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9880" y="1681163"/>
            <a:ext cx="3776661" cy="823912"/>
          </a:xfrm>
        </p:spPr>
        <p:txBody>
          <a:bodyPr vert="horz" lIns="91440" tIns="45720" rIns="91440" bIns="45720" rtlCol="0" anchor="b">
            <a:normAutofit/>
          </a:bodyPr>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739880" y="2505075"/>
            <a:ext cx="377666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3D3B5985-F0FB-461C-A410-C18B3EA5F9E1}" type="slidenum">
              <a:rPr lang="en-US" altLang="en-US" smtClean="0"/>
              <a:pPr/>
              <a:t>‹#›</a:t>
            </a:fld>
            <a:endParaRPr lang="en-US" altLang="en-US"/>
          </a:p>
        </p:txBody>
      </p:sp>
    </p:spTree>
    <p:extLst>
      <p:ext uri="{BB962C8B-B14F-4D97-AF65-F5344CB8AC3E}">
        <p14:creationId xmlns:p14="http://schemas.microsoft.com/office/powerpoint/2010/main" val="290601058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FA8F3877-D21C-4381-AFB3-9CF0607A0B12}" type="slidenum">
              <a:rPr lang="en-US" altLang="en-US" smtClean="0"/>
              <a:pPr/>
              <a:t>‹#›</a:t>
            </a:fld>
            <a:endParaRPr lang="en-US" altLang="en-US"/>
          </a:p>
        </p:txBody>
      </p:sp>
    </p:spTree>
    <p:extLst>
      <p:ext uri="{BB962C8B-B14F-4D97-AF65-F5344CB8AC3E}">
        <p14:creationId xmlns:p14="http://schemas.microsoft.com/office/powerpoint/2010/main" val="7314396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A5615BA9-689B-4940-B8A1-D0153F61312A}" type="slidenum">
              <a:rPr lang="en-US" altLang="en-US" smtClean="0"/>
              <a:pPr/>
              <a:t>‹#›</a:t>
            </a:fld>
            <a:endParaRPr lang="en-US" altLang="en-US"/>
          </a:p>
        </p:txBody>
      </p:sp>
    </p:spTree>
    <p:extLst>
      <p:ext uri="{BB962C8B-B14F-4D97-AF65-F5344CB8AC3E}">
        <p14:creationId xmlns:p14="http://schemas.microsoft.com/office/powerpoint/2010/main" val="17088864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B837187E-E6D4-4886-BDEE-08F8AEB698FB}" type="slidenum">
              <a:rPr lang="en-US" altLang="en-US" smtClean="0"/>
              <a:pPr/>
              <a:t>‹#›</a:t>
            </a:fld>
            <a:endParaRPr lang="en-US" altLang="en-US"/>
          </a:p>
        </p:txBody>
      </p:sp>
    </p:spTree>
    <p:extLst>
      <p:ext uri="{BB962C8B-B14F-4D97-AF65-F5344CB8AC3E}">
        <p14:creationId xmlns:p14="http://schemas.microsoft.com/office/powerpoint/2010/main" val="88582654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86CCBCD0-433E-4322-8891-D43E1F630C1A}" type="slidenum">
              <a:rPr lang="en-US" altLang="en-US" smtClean="0"/>
              <a:pPr/>
              <a:t>‹#›</a:t>
            </a:fld>
            <a:endParaRPr lang="en-US" altLang="en-US"/>
          </a:p>
        </p:txBody>
      </p:sp>
    </p:spTree>
    <p:extLst>
      <p:ext uri="{BB962C8B-B14F-4D97-AF65-F5344CB8AC3E}">
        <p14:creationId xmlns:p14="http://schemas.microsoft.com/office/powerpoint/2010/main" val="383818592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75855885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242913707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0DC7156-4826-4EBB-BE9D-1428F6CFD34A}" type="datetimeFigureOut">
              <a:rPr lang="en-US" smtClean="0"/>
              <a:pPr/>
              <a:t>9/7/2020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5AA6C-1212-46FD-92FE-90C1C3885B0B}" type="slidenum">
              <a:rPr lang="en-US" smtClean="0"/>
              <a:pPr/>
              <a:t>‹#›</a:t>
            </a:fld>
            <a:endParaRPr lang="en-US"/>
          </a:p>
        </p:txBody>
      </p:sp>
    </p:spTree>
    <p:extLst>
      <p:ext uri="{BB962C8B-B14F-4D97-AF65-F5344CB8AC3E}">
        <p14:creationId xmlns:p14="http://schemas.microsoft.com/office/powerpoint/2010/main" val="24244999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28650" y="4501729"/>
            <a:ext cx="7884318"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62D9CF1-084D-4702-A71D-CADB32F5E74D}" type="slidenum">
              <a:rPr lang="en-US" altLang="en-US" smtClean="0"/>
              <a:pPr/>
              <a:t>‹#›</a:t>
            </a:fld>
            <a:endParaRPr lang="en-US" altLang="en-US"/>
          </a:p>
        </p:txBody>
      </p:sp>
      <p:sp>
        <p:nvSpPr>
          <p:cNvPr id="9" name="TextBox 8"/>
          <p:cNvSpPr txBox="1"/>
          <p:nvPr/>
        </p:nvSpPr>
        <p:spPr>
          <a:xfrm>
            <a:off x="833283" y="7868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78329324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118120740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017598" y="257175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440996" y="1885950"/>
            <a:ext cx="220218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3433081" y="257175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871777" y="1885950"/>
            <a:ext cx="2199085"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5871777" y="257175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387993071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154163450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2814E910-BBD9-4C6C-B553-9F185752B042}" type="slidenum">
              <a:rPr lang="en-US" altLang="en-US" smtClean="0"/>
              <a:pPr/>
              <a:t>‹#›</a:t>
            </a:fld>
            <a:endParaRPr lang="en-US" altLang="en-US"/>
          </a:p>
        </p:txBody>
      </p:sp>
    </p:spTree>
    <p:extLst>
      <p:ext uri="{BB962C8B-B14F-4D97-AF65-F5344CB8AC3E}">
        <p14:creationId xmlns:p14="http://schemas.microsoft.com/office/powerpoint/2010/main" val="217797384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A9B584D8-2FAB-4CF1-AF74-0E7F3D958B3D}" type="slidenum">
              <a:rPr lang="en-US" altLang="en-US" smtClean="0"/>
              <a:pPr/>
              <a:t>‹#›</a:t>
            </a:fld>
            <a:endParaRPr lang="en-US" altLang="en-US"/>
          </a:p>
        </p:txBody>
      </p:sp>
    </p:spTree>
    <p:extLst>
      <p:ext uri="{BB962C8B-B14F-4D97-AF65-F5344CB8AC3E}">
        <p14:creationId xmlns:p14="http://schemas.microsoft.com/office/powerpoint/2010/main" val="196007410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0DC7156-4826-4EBB-BE9D-1428F6CFD34A}" type="datetimeFigureOut">
              <a:rPr lang="en-US" smtClean="0"/>
              <a:pPr/>
              <a:t>9/7/2020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15AA6C-1212-46FD-92FE-90C1C3885B0B}" type="slidenum">
              <a:rPr lang="en-US" smtClean="0"/>
              <a:pPr/>
              <a:t>‹#›</a:t>
            </a:fld>
            <a:endParaRPr lang="en-US"/>
          </a:p>
        </p:txBody>
      </p:sp>
    </p:spTree>
    <p:extLst>
      <p:ext uri="{BB962C8B-B14F-4D97-AF65-F5344CB8AC3E}">
        <p14:creationId xmlns:p14="http://schemas.microsoft.com/office/powerpoint/2010/main" val="4033691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0DC7156-4826-4EBB-BE9D-1428F6CFD34A}" type="datetimeFigureOut">
              <a:rPr lang="en-US" smtClean="0"/>
              <a:pPr/>
              <a:t>9/7/2020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15AA6C-1212-46FD-92FE-90C1C3885B0B}" type="slidenum">
              <a:rPr lang="en-US" smtClean="0"/>
              <a:pPr/>
              <a:t>‹#›</a:t>
            </a:fld>
            <a:endParaRPr lang="en-US"/>
          </a:p>
        </p:txBody>
      </p:sp>
    </p:spTree>
    <p:extLst>
      <p:ext uri="{BB962C8B-B14F-4D97-AF65-F5344CB8AC3E}">
        <p14:creationId xmlns:p14="http://schemas.microsoft.com/office/powerpoint/2010/main" val="3200411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DC7156-4826-4EBB-BE9D-1428F6CFD34A}" type="datetimeFigureOut">
              <a:rPr lang="en-US" smtClean="0"/>
              <a:pPr/>
              <a:t>9/7/2020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15AA6C-1212-46FD-92FE-90C1C3885B0B}" type="slidenum">
              <a:rPr lang="en-US" smtClean="0"/>
              <a:pPr/>
              <a:t>‹#›</a:t>
            </a:fld>
            <a:endParaRPr lang="en-US"/>
          </a:p>
        </p:txBody>
      </p:sp>
    </p:spTree>
    <p:extLst>
      <p:ext uri="{BB962C8B-B14F-4D97-AF65-F5344CB8AC3E}">
        <p14:creationId xmlns:p14="http://schemas.microsoft.com/office/powerpoint/2010/main" val="1170188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DC7156-4826-4EBB-BE9D-1428F6CFD34A}" type="datetimeFigureOut">
              <a:rPr lang="en-US" smtClean="0"/>
              <a:pPr/>
              <a:t>9/7/2020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5AA6C-1212-46FD-92FE-90C1C3885B0B}" type="slidenum">
              <a:rPr lang="en-US" smtClean="0"/>
              <a:pPr/>
              <a:t>‹#›</a:t>
            </a:fld>
            <a:endParaRPr lang="en-US"/>
          </a:p>
        </p:txBody>
      </p:sp>
    </p:spTree>
    <p:extLst>
      <p:ext uri="{BB962C8B-B14F-4D97-AF65-F5344CB8AC3E}">
        <p14:creationId xmlns:p14="http://schemas.microsoft.com/office/powerpoint/2010/main" val="4090278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DC7156-4826-4EBB-BE9D-1428F6CFD34A}" type="datetimeFigureOut">
              <a:rPr lang="en-US" smtClean="0"/>
              <a:pPr/>
              <a:t>9/7/2020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5AA6C-1212-46FD-92FE-90C1C3885B0B}" type="slidenum">
              <a:rPr lang="en-US" smtClean="0"/>
              <a:pPr/>
              <a:t>‹#›</a:t>
            </a:fld>
            <a:endParaRPr lang="en-US"/>
          </a:p>
        </p:txBody>
      </p:sp>
    </p:spTree>
    <p:extLst>
      <p:ext uri="{BB962C8B-B14F-4D97-AF65-F5344CB8AC3E}">
        <p14:creationId xmlns:p14="http://schemas.microsoft.com/office/powerpoint/2010/main" val="3926243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image" Target="../media/image2.pn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DC7156-4826-4EBB-BE9D-1428F6CFD34A}" type="datetimeFigureOut">
              <a:rPr lang="en-US" smtClean="0"/>
              <a:pPr/>
              <a:t>9/7/2020</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15AA6C-1212-46FD-92FE-90C1C3885B0B}" type="slidenum">
              <a:rPr lang="en-US" smtClean="0"/>
              <a:pPr/>
              <a:t>‹#›</a:t>
            </a:fld>
            <a:endParaRPr lang="en-US"/>
          </a:p>
        </p:txBody>
      </p:sp>
    </p:spTree>
    <p:extLst>
      <p:ext uri="{BB962C8B-B14F-4D97-AF65-F5344CB8AC3E}">
        <p14:creationId xmlns:p14="http://schemas.microsoft.com/office/powerpoint/2010/main" val="307326834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0000" y="1825625"/>
            <a:ext cx="76753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fontAlgn="base">
              <a:spcBef>
                <a:spcPct val="0"/>
              </a:spcBef>
              <a:spcAft>
                <a:spcPct val="0"/>
              </a:spcAft>
            </a:pPr>
            <a:fld id="{114E1C30-FBAE-4A11-A2F4-BC1000893AEE}" type="datetime2">
              <a:rPr lang="en-US" smtClean="0">
                <a:solidFill>
                  <a:prstClr val="black"/>
                </a:solidFill>
                <a:latin typeface="Arial" charset="0"/>
              </a:rPr>
              <a:pPr fontAlgn="base">
                <a:spcBef>
                  <a:spcPct val="0"/>
                </a:spcBef>
                <a:spcAft>
                  <a:spcPct val="0"/>
                </a:spcAft>
              </a:pPr>
              <a:t>Monday, September 7, 2020</a:t>
            </a:fld>
            <a:endParaRPr lang="en-US">
              <a:solidFill>
                <a:prstClr val="black"/>
              </a:solidFill>
              <a:latin typeface="Arial" charset="0"/>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algn="ctr" fontAlgn="base">
              <a:spcBef>
                <a:spcPct val="0"/>
              </a:spcBef>
              <a:spcAft>
                <a:spcPct val="0"/>
              </a:spcAft>
            </a:pPr>
            <a:endParaRPr lang="en-US">
              <a:solidFill>
                <a:prstClr val="black"/>
              </a:solidFill>
              <a:latin typeface="Arial" charset="0"/>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fontAlgn="base">
              <a:spcBef>
                <a:spcPct val="0"/>
              </a:spcBef>
              <a:spcAft>
                <a:spcPct val="0"/>
              </a:spcAft>
            </a:pPr>
            <a:fld id="{2B993406-65C4-4D22-BD95-804FD5C566B8}" type="slidenum">
              <a:rPr lang="en-US" smtClean="0">
                <a:solidFill>
                  <a:prstClr val="black"/>
                </a:solidFill>
                <a:latin typeface="Arial" charset="0"/>
              </a:rPr>
              <a:pPr fontAlgn="base">
                <a:spcBef>
                  <a:spcPct val="0"/>
                </a:spcBef>
                <a:spcAft>
                  <a:spcPct val="0"/>
                </a:spcAft>
              </a:pPr>
              <a:t>‹#›</a:t>
            </a:fld>
            <a:endParaRPr lang="en-US">
              <a:solidFill>
                <a:prstClr val="black"/>
              </a:solidFill>
              <a:latin typeface="Arial" charset="0"/>
            </a:endParaRPr>
          </a:p>
        </p:txBody>
      </p:sp>
    </p:spTree>
    <p:extLst>
      <p:ext uri="{BB962C8B-B14F-4D97-AF65-F5344CB8AC3E}">
        <p14:creationId xmlns:p14="http://schemas.microsoft.com/office/powerpoint/2010/main" val="992894854"/>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hdr="0" ftr="0" dt="0"/>
  <p:txStyles>
    <p:title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0000" y="1825625"/>
            <a:ext cx="76753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82FA3C6-7C60-430F-B028-42B5104B86B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30735297"/>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hdr="0" ftr="0" dt="0"/>
  <p:txStyles>
    <p:title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D927B-E843-462E-9476-E45B6FC0DDF8}"/>
              </a:ext>
            </a:extLst>
          </p:cNvPr>
          <p:cNvSpPr>
            <a:spLocks noGrp="1"/>
          </p:cNvSpPr>
          <p:nvPr>
            <p:ph type="ctrTitle"/>
          </p:nvPr>
        </p:nvSpPr>
        <p:spPr>
          <a:xfrm>
            <a:off x="305095" y="1905000"/>
            <a:ext cx="8533811" cy="2086725"/>
          </a:xfrm>
        </p:spPr>
        <p:txBody>
          <a:bodyPr>
            <a:spAutoFit/>
          </a:bodyPr>
          <a:lstStyle/>
          <a:p>
            <a:pPr algn="ctr"/>
            <a:r>
              <a:rPr lang="en-US" dirty="0">
                <a:solidFill>
                  <a:schemeClr val="tx1"/>
                </a:solidFill>
              </a:rPr>
              <a:t>A Study Of </a:t>
            </a:r>
            <a:br>
              <a:rPr lang="en-US" dirty="0">
                <a:solidFill>
                  <a:schemeClr val="tx1"/>
                </a:solidFill>
              </a:rPr>
            </a:br>
            <a:r>
              <a:rPr lang="en-US" dirty="0">
                <a:solidFill>
                  <a:schemeClr val="tx1"/>
                </a:solidFill>
              </a:rPr>
              <a:t>The Book Of Revelation</a:t>
            </a:r>
          </a:p>
        </p:txBody>
      </p:sp>
      <p:sp>
        <p:nvSpPr>
          <p:cNvPr id="3" name="Subtitle 2">
            <a:extLst>
              <a:ext uri="{FF2B5EF4-FFF2-40B4-BE49-F238E27FC236}">
                <a16:creationId xmlns:a16="http://schemas.microsoft.com/office/drawing/2014/main" id="{78684570-74C7-4D91-8578-009947D53EE0}"/>
              </a:ext>
            </a:extLst>
          </p:cNvPr>
          <p:cNvSpPr>
            <a:spLocks noGrp="1"/>
          </p:cNvSpPr>
          <p:nvPr>
            <p:ph type="subTitle" idx="1"/>
          </p:nvPr>
        </p:nvSpPr>
        <p:spPr>
          <a:xfrm>
            <a:off x="800100" y="4648918"/>
            <a:ext cx="7696200" cy="424732"/>
          </a:xfrm>
          <a:noFill/>
        </p:spPr>
        <p:txBody>
          <a:bodyPr>
            <a:spAutoFit/>
          </a:bodyPr>
          <a:lstStyle/>
          <a:p>
            <a:pPr algn="ctr"/>
            <a:r>
              <a:rPr lang="en-US" dirty="0">
                <a:solidFill>
                  <a:schemeClr val="tx1"/>
                </a:solidFill>
              </a:rPr>
              <a:t>September 6, 2020</a:t>
            </a:r>
          </a:p>
        </p:txBody>
      </p:sp>
      <p:sp>
        <p:nvSpPr>
          <p:cNvPr id="4" name="Slide Number Placeholder 3">
            <a:extLst>
              <a:ext uri="{FF2B5EF4-FFF2-40B4-BE49-F238E27FC236}">
                <a16:creationId xmlns:a16="http://schemas.microsoft.com/office/drawing/2014/main" id="{42A796AF-6424-41FA-BBC3-01A62FCD2F70}"/>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C2085DC-C5DD-4A28-94F6-F9F029BCA1AE}" type="slidenum">
              <a:rPr kumimoji="0" lang="en-US" altLang="en-US" sz="900" b="1" i="0" u="none" strike="noStrike" kern="1200" cap="none" spc="0" normalizeH="0" baseline="0" noProof="0" smtClean="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altLang="en-US" sz="900" b="1"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59440356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9152"/>
            <a:ext cx="8229600" cy="769441"/>
          </a:xfrm>
          <a:solidFill>
            <a:srgbClr val="0000FF"/>
          </a:solidFill>
          <a:ln w="38100">
            <a:solidFill>
              <a:srgbClr val="00B0F0"/>
            </a:solidFill>
          </a:ln>
        </p:spPr>
        <p:txBody>
          <a:bodyPr>
            <a:spAutoFit/>
          </a:bodyPr>
          <a:lstStyle/>
          <a:p>
            <a:r>
              <a:rPr lang="en-US" b="1" u="sng" dirty="0">
                <a:solidFill>
                  <a:schemeClr val="accent5">
                    <a:lumMod val="40000"/>
                    <a:lumOff val="60000"/>
                  </a:schemeClr>
                </a:solidFill>
                <a:latin typeface="Arial" pitchFamily="34" charset="0"/>
                <a:cs typeface="Arial" pitchFamily="34" charset="0"/>
              </a:rPr>
              <a:t>Revelation 4:1</a:t>
            </a:r>
          </a:p>
        </p:txBody>
      </p:sp>
      <p:pic>
        <p:nvPicPr>
          <p:cNvPr id="4" name="Content Placeholder 3"/>
          <p:cNvPicPr>
            <a:picLocks noGrp="1" noChangeAspect="1" noChangeArrowheads="1"/>
          </p:cNvPicPr>
          <p:nvPr>
            <p:ph idx="1"/>
          </p:nvPr>
        </p:nvPicPr>
        <p:blipFill>
          <a:blip r:embed="rId2" cstate="print"/>
          <a:srcRect/>
          <a:stretch>
            <a:fillRect/>
          </a:stretch>
        </p:blipFill>
        <p:spPr bwMode="auto">
          <a:xfrm>
            <a:off x="990600" y="1447802"/>
            <a:ext cx="7086600" cy="4983163"/>
          </a:xfrm>
          <a:prstGeom prst="rect">
            <a:avLst/>
          </a:prstGeom>
          <a:noFill/>
          <a:ln w="9525">
            <a:noFill/>
            <a:miter lim="800000"/>
            <a:headEnd/>
            <a:tailEnd/>
          </a:ln>
        </p:spPr>
      </p:pic>
      <p:sp>
        <p:nvSpPr>
          <p:cNvPr id="5" name="TextBox 4"/>
          <p:cNvSpPr txBox="1"/>
          <p:nvPr/>
        </p:nvSpPr>
        <p:spPr>
          <a:xfrm>
            <a:off x="1781665" y="1844459"/>
            <a:ext cx="5410200" cy="3108543"/>
          </a:xfrm>
          <a:prstGeom prst="rect">
            <a:avLst/>
          </a:prstGeom>
          <a:noFill/>
        </p:spPr>
        <p:txBody>
          <a:bodyPr wrap="square" rtlCol="0">
            <a:spAutoFit/>
          </a:bodyPr>
          <a:lstStyle/>
          <a:p>
            <a:pPr algn="ctr"/>
            <a:r>
              <a:rPr lang="en-US" sz="2800" b="1" i="1" dirty="0">
                <a:solidFill>
                  <a:srgbClr val="0000FF"/>
                </a:solidFill>
                <a:latin typeface="Arial Narrow" pitchFamily="34" charset="0"/>
              </a:rPr>
              <a:t>“After these things I saw, and behold, a door opened in heaven, and the first voice that I heard, (a voice) as of a trumpet speaking with me, one saying, Come up hither, and I will show thee the things which must come to pass hereafter.”</a:t>
            </a:r>
          </a:p>
        </p:txBody>
      </p:sp>
      <p:sp>
        <p:nvSpPr>
          <p:cNvPr id="6" name="TextBox 5"/>
          <p:cNvSpPr txBox="1"/>
          <p:nvPr/>
        </p:nvSpPr>
        <p:spPr>
          <a:xfrm>
            <a:off x="1600200" y="5257802"/>
            <a:ext cx="5715000" cy="584775"/>
          </a:xfrm>
          <a:prstGeom prst="rect">
            <a:avLst/>
          </a:prstGeom>
          <a:solidFill>
            <a:srgbClr val="0000FF"/>
          </a:solidFill>
          <a:ln w="38100">
            <a:solidFill>
              <a:srgbClr val="00B0F0"/>
            </a:solidFill>
          </a:ln>
        </p:spPr>
        <p:txBody>
          <a:bodyPr wrap="square" rtlCol="0">
            <a:spAutoFit/>
          </a:bodyPr>
          <a:lstStyle/>
          <a:p>
            <a:pPr algn="ctr"/>
            <a:r>
              <a:rPr lang="en-US" sz="3200" b="1" dirty="0">
                <a:solidFill>
                  <a:srgbClr val="4BACC6">
                    <a:lumMod val="60000"/>
                    <a:lumOff val="40000"/>
                  </a:srgbClr>
                </a:solidFill>
                <a:latin typeface="Arial" pitchFamily="34" charset="0"/>
                <a:cs typeface="Arial" pitchFamily="34" charset="0"/>
              </a:rPr>
              <a:t>A Door Opens in Heaven!</a:t>
            </a:r>
          </a:p>
        </p:txBody>
      </p:sp>
      <p:sp>
        <p:nvSpPr>
          <p:cNvPr id="7" name="Rectangle 6">
            <a:extLst>
              <a:ext uri="{FF2B5EF4-FFF2-40B4-BE49-F238E27FC236}">
                <a16:creationId xmlns:a16="http://schemas.microsoft.com/office/drawing/2014/main" id="{81CF14F3-E58C-4863-BA2E-2B0615E5D8FB}"/>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pPr>
            <a:r>
              <a:rPr lang="en-US" sz="2000" b="1" kern="0" dirty="0">
                <a:solidFill>
                  <a:prstClr val="black"/>
                </a:solidFill>
                <a:latin typeface="Arial" panose="020B0604020202020204" pitchFamily="34" charset="0"/>
                <a:cs typeface="Arial" panose="020B0604020202020204" pitchFamily="34" charset="0"/>
              </a:rPr>
              <a:t>Revelation 4 and 5</a:t>
            </a:r>
          </a:p>
        </p:txBody>
      </p:sp>
    </p:spTree>
    <p:extLst>
      <p:ext uri="{BB962C8B-B14F-4D97-AF65-F5344CB8AC3E}">
        <p14:creationId xmlns:p14="http://schemas.microsoft.com/office/powerpoint/2010/main" val="650261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2" y="114300"/>
            <a:ext cx="5867399"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553200" y="2057400"/>
            <a:ext cx="1981200" cy="1569660"/>
          </a:xfrm>
          <a:prstGeom prst="rect">
            <a:avLst/>
          </a:prstGeom>
          <a:solidFill>
            <a:srgbClr val="0000FF"/>
          </a:solidFill>
          <a:ln w="38100">
            <a:solidFill>
              <a:srgbClr val="00B0F0"/>
            </a:solidFill>
          </a:ln>
        </p:spPr>
        <p:txBody>
          <a:bodyPr wrap="square" rtlCol="0">
            <a:spAutoFit/>
          </a:bodyPr>
          <a:lstStyle/>
          <a:p>
            <a:pPr algn="ctr"/>
            <a:r>
              <a:rPr lang="en-US" sz="3200" b="1" dirty="0">
                <a:solidFill>
                  <a:srgbClr val="4BACC6">
                    <a:lumMod val="60000"/>
                    <a:lumOff val="40000"/>
                  </a:srgbClr>
                </a:solidFill>
                <a:latin typeface="Arial" pitchFamily="34" charset="0"/>
                <a:cs typeface="Arial" pitchFamily="34" charset="0"/>
              </a:rPr>
              <a:t>Open Door in Heaven</a:t>
            </a:r>
          </a:p>
        </p:txBody>
      </p:sp>
      <p:sp>
        <p:nvSpPr>
          <p:cNvPr id="4" name="Rectangle 3">
            <a:extLst>
              <a:ext uri="{FF2B5EF4-FFF2-40B4-BE49-F238E27FC236}">
                <a16:creationId xmlns:a16="http://schemas.microsoft.com/office/drawing/2014/main" id="{9301193F-0D24-4F6C-91DD-AEDC973AA2DF}"/>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pPr>
            <a:r>
              <a:rPr lang="en-US" sz="2000" b="1" kern="0" dirty="0">
                <a:solidFill>
                  <a:prstClr val="black"/>
                </a:solidFill>
                <a:latin typeface="Arial" panose="020B0604020202020204" pitchFamily="34" charset="0"/>
                <a:cs typeface="Arial" panose="020B0604020202020204" pitchFamily="34" charset="0"/>
              </a:rPr>
              <a:t>Revelation 4 and 5</a:t>
            </a:r>
          </a:p>
        </p:txBody>
      </p:sp>
    </p:spTree>
    <p:extLst>
      <p:ext uri="{BB962C8B-B14F-4D97-AF65-F5344CB8AC3E}">
        <p14:creationId xmlns:p14="http://schemas.microsoft.com/office/powerpoint/2010/main" val="3217751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style.rotation</p:attrName>
                                        </p:attrNameLst>
                                      </p:cBhvr>
                                      <p:tavLst>
                                        <p:tav tm="0">
                                          <p:val>
                                            <p:fltVal val="90"/>
                                          </p:val>
                                        </p:tav>
                                        <p:tav tm="100000">
                                          <p:val>
                                            <p:fltVal val="0"/>
                                          </p:val>
                                        </p:tav>
                                      </p:tavLst>
                                    </p:anim>
                                    <p:animEffect transition="in" filter="fade">
                                      <p:cBhvr>
                                        <p:cTn id="10"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4282"/>
            <a:ext cx="8229600" cy="769441"/>
          </a:xfrm>
          <a:solidFill>
            <a:srgbClr val="0000FF"/>
          </a:solidFill>
          <a:ln w="38100">
            <a:solidFill>
              <a:srgbClr val="00B0F0"/>
            </a:solidFill>
          </a:ln>
        </p:spPr>
        <p:txBody>
          <a:bodyPr>
            <a:spAutoFit/>
          </a:bodyPr>
          <a:lstStyle/>
          <a:p>
            <a:r>
              <a:rPr lang="en-US" b="1" u="sng" dirty="0">
                <a:solidFill>
                  <a:schemeClr val="accent5">
                    <a:lumMod val="60000"/>
                    <a:lumOff val="40000"/>
                  </a:schemeClr>
                </a:solidFill>
                <a:latin typeface="Arial" pitchFamily="34" charset="0"/>
                <a:cs typeface="Arial" pitchFamily="34" charset="0"/>
              </a:rPr>
              <a:t>The Open Door</a:t>
            </a:r>
          </a:p>
        </p:txBody>
      </p:sp>
      <p:sp>
        <p:nvSpPr>
          <p:cNvPr id="3" name="Content Placeholder 2"/>
          <p:cNvSpPr>
            <a:spLocks noGrp="1"/>
          </p:cNvSpPr>
          <p:nvPr>
            <p:ph idx="1"/>
          </p:nvPr>
        </p:nvSpPr>
        <p:spPr>
          <a:xfrm>
            <a:off x="457200" y="1600202"/>
            <a:ext cx="8229600" cy="4118050"/>
          </a:xfrm>
          <a:solidFill>
            <a:schemeClr val="tx1"/>
          </a:solidFill>
          <a:ln w="38100">
            <a:solidFill>
              <a:srgbClr val="00B0F0"/>
            </a:solidFill>
          </a:ln>
        </p:spPr>
        <p:txBody>
          <a:bodyPr>
            <a:spAutoFit/>
          </a:bodyPr>
          <a:lstStyle/>
          <a:p>
            <a:r>
              <a:rPr lang="en-US" dirty="0">
                <a:solidFill>
                  <a:schemeClr val="accent5">
                    <a:lumMod val="20000"/>
                    <a:lumOff val="80000"/>
                  </a:schemeClr>
                </a:solidFill>
                <a:latin typeface="Arial" pitchFamily="34" charset="0"/>
                <a:cs typeface="Arial" pitchFamily="34" charset="0"/>
              </a:rPr>
              <a:t>John’s </a:t>
            </a:r>
            <a:r>
              <a:rPr lang="en-US" b="1" dirty="0">
                <a:solidFill>
                  <a:schemeClr val="accent5">
                    <a:lumMod val="20000"/>
                    <a:lumOff val="80000"/>
                  </a:schemeClr>
                </a:solidFill>
                <a:latin typeface="Arial" pitchFamily="34" charset="0"/>
                <a:cs typeface="Arial" pitchFamily="34" charset="0"/>
              </a:rPr>
              <a:t>invitation</a:t>
            </a:r>
          </a:p>
          <a:p>
            <a:pPr lvl="1"/>
            <a:r>
              <a:rPr lang="en-US" dirty="0">
                <a:solidFill>
                  <a:schemeClr val="accent5">
                    <a:lumMod val="60000"/>
                    <a:lumOff val="40000"/>
                  </a:schemeClr>
                </a:solidFill>
                <a:latin typeface="Arial" pitchFamily="34" charset="0"/>
                <a:cs typeface="Arial" pitchFamily="34" charset="0"/>
              </a:rPr>
              <a:t>He saw an </a:t>
            </a:r>
            <a:r>
              <a:rPr lang="en-US" dirty="0">
                <a:solidFill>
                  <a:schemeClr val="bg1"/>
                </a:solidFill>
                <a:latin typeface="Arial" pitchFamily="34" charset="0"/>
                <a:cs typeface="Arial" pitchFamily="34" charset="0"/>
              </a:rPr>
              <a:t>“</a:t>
            </a:r>
            <a:r>
              <a:rPr lang="en-US" b="1" dirty="0">
                <a:solidFill>
                  <a:schemeClr val="bg1"/>
                </a:solidFill>
                <a:latin typeface="Arial" pitchFamily="34" charset="0"/>
                <a:cs typeface="Arial" pitchFamily="34" charset="0"/>
              </a:rPr>
              <a:t>open door</a:t>
            </a:r>
            <a:r>
              <a:rPr lang="en-US" dirty="0">
                <a:solidFill>
                  <a:schemeClr val="bg1"/>
                </a:solidFill>
                <a:latin typeface="Arial" pitchFamily="34" charset="0"/>
                <a:cs typeface="Arial" pitchFamily="34" charset="0"/>
              </a:rPr>
              <a:t>” </a:t>
            </a:r>
            <a:r>
              <a:rPr lang="en-US" dirty="0">
                <a:solidFill>
                  <a:schemeClr val="accent5">
                    <a:lumMod val="60000"/>
                    <a:lumOff val="40000"/>
                  </a:schemeClr>
                </a:solidFill>
                <a:latin typeface="Arial" pitchFamily="34" charset="0"/>
                <a:cs typeface="Arial" pitchFamily="34" charset="0"/>
              </a:rPr>
              <a:t>in heaven.</a:t>
            </a:r>
          </a:p>
          <a:p>
            <a:pPr lvl="1"/>
            <a:r>
              <a:rPr lang="en-US" dirty="0">
                <a:solidFill>
                  <a:schemeClr val="accent5">
                    <a:lumMod val="60000"/>
                    <a:lumOff val="40000"/>
                  </a:schemeClr>
                </a:solidFill>
                <a:latin typeface="Arial" pitchFamily="34" charset="0"/>
                <a:cs typeface="Arial" pitchFamily="34" charset="0"/>
              </a:rPr>
              <a:t>He heard a </a:t>
            </a:r>
            <a:r>
              <a:rPr lang="en-US" b="1" i="1" dirty="0">
                <a:solidFill>
                  <a:schemeClr val="bg1"/>
                </a:solidFill>
                <a:latin typeface="Arial" pitchFamily="34" charset="0"/>
                <a:cs typeface="Arial" pitchFamily="34" charset="0"/>
              </a:rPr>
              <a:t>voice speaking</a:t>
            </a:r>
            <a:r>
              <a:rPr lang="en-US" b="1" i="1" dirty="0">
                <a:solidFill>
                  <a:schemeClr val="accent5">
                    <a:lumMod val="60000"/>
                    <a:lumOff val="40000"/>
                  </a:schemeClr>
                </a:solidFill>
                <a:latin typeface="Arial" pitchFamily="34" charset="0"/>
                <a:cs typeface="Arial" pitchFamily="34" charset="0"/>
              </a:rPr>
              <a:t>.</a:t>
            </a:r>
          </a:p>
          <a:p>
            <a:pPr lvl="1"/>
            <a:r>
              <a:rPr lang="en-US" dirty="0">
                <a:solidFill>
                  <a:schemeClr val="accent5">
                    <a:lumMod val="60000"/>
                    <a:lumOff val="40000"/>
                  </a:schemeClr>
                </a:solidFill>
                <a:latin typeface="Arial" pitchFamily="34" charset="0"/>
                <a:cs typeface="Arial" pitchFamily="34" charset="0"/>
              </a:rPr>
              <a:t>It sounded </a:t>
            </a:r>
            <a:r>
              <a:rPr lang="en-US" i="1" dirty="0">
                <a:solidFill>
                  <a:schemeClr val="bg1"/>
                </a:solidFill>
                <a:latin typeface="Arial" pitchFamily="34" charset="0"/>
                <a:cs typeface="Arial" pitchFamily="34" charset="0"/>
              </a:rPr>
              <a:t>“</a:t>
            </a:r>
            <a:r>
              <a:rPr lang="en-US" b="1" i="1" dirty="0">
                <a:solidFill>
                  <a:schemeClr val="bg1"/>
                </a:solidFill>
                <a:latin typeface="Arial" pitchFamily="34" charset="0"/>
                <a:cs typeface="Arial" pitchFamily="34" charset="0"/>
              </a:rPr>
              <a:t>like</a:t>
            </a:r>
            <a:r>
              <a:rPr lang="en-US" i="1" dirty="0">
                <a:solidFill>
                  <a:schemeClr val="bg1"/>
                </a:solidFill>
                <a:latin typeface="Arial" pitchFamily="34" charset="0"/>
                <a:cs typeface="Arial" pitchFamily="34" charset="0"/>
              </a:rPr>
              <a:t>” </a:t>
            </a:r>
            <a:r>
              <a:rPr lang="en-US" dirty="0">
                <a:solidFill>
                  <a:schemeClr val="accent5">
                    <a:lumMod val="60000"/>
                    <a:lumOff val="40000"/>
                  </a:schemeClr>
                </a:solidFill>
                <a:latin typeface="Arial" pitchFamily="34" charset="0"/>
                <a:cs typeface="Arial" pitchFamily="34" charset="0"/>
              </a:rPr>
              <a:t>a </a:t>
            </a:r>
            <a:r>
              <a:rPr lang="en-US" b="1" dirty="0">
                <a:solidFill>
                  <a:schemeClr val="accent5">
                    <a:lumMod val="60000"/>
                    <a:lumOff val="40000"/>
                  </a:schemeClr>
                </a:solidFill>
                <a:latin typeface="Arial" pitchFamily="34" charset="0"/>
                <a:cs typeface="Arial" pitchFamily="34" charset="0"/>
              </a:rPr>
              <a:t>trumpet.</a:t>
            </a:r>
          </a:p>
          <a:p>
            <a:pPr lvl="1"/>
            <a:r>
              <a:rPr lang="en-US" dirty="0">
                <a:solidFill>
                  <a:schemeClr val="accent5">
                    <a:lumMod val="60000"/>
                    <a:lumOff val="40000"/>
                  </a:schemeClr>
                </a:solidFill>
                <a:latin typeface="Arial" pitchFamily="34" charset="0"/>
                <a:cs typeface="Arial" pitchFamily="34" charset="0"/>
              </a:rPr>
              <a:t>Commanded to come </a:t>
            </a:r>
            <a:r>
              <a:rPr lang="en-US" i="1" dirty="0">
                <a:solidFill>
                  <a:schemeClr val="bg1"/>
                </a:solidFill>
                <a:latin typeface="Arial" pitchFamily="34" charset="0"/>
                <a:cs typeface="Arial" pitchFamily="34" charset="0"/>
              </a:rPr>
              <a:t>“</a:t>
            </a:r>
            <a:r>
              <a:rPr lang="en-US" b="1" i="1" dirty="0">
                <a:solidFill>
                  <a:schemeClr val="bg1"/>
                </a:solidFill>
                <a:latin typeface="Arial" pitchFamily="34" charset="0"/>
                <a:cs typeface="Arial" pitchFamily="34" charset="0"/>
              </a:rPr>
              <a:t>up here</a:t>
            </a:r>
            <a:r>
              <a:rPr lang="en-US" i="1" dirty="0">
                <a:solidFill>
                  <a:schemeClr val="bg1"/>
                </a:solidFill>
                <a:latin typeface="Arial" pitchFamily="34" charset="0"/>
                <a:cs typeface="Arial" pitchFamily="34" charset="0"/>
              </a:rPr>
              <a:t>”</a:t>
            </a:r>
          </a:p>
          <a:p>
            <a:pPr lvl="1"/>
            <a:r>
              <a:rPr lang="en-US" dirty="0">
                <a:solidFill>
                  <a:schemeClr val="accent5">
                    <a:lumMod val="60000"/>
                    <a:lumOff val="40000"/>
                  </a:schemeClr>
                </a:solidFill>
                <a:latin typeface="Arial" pitchFamily="34" charset="0"/>
                <a:cs typeface="Arial" pitchFamily="34" charset="0"/>
              </a:rPr>
              <a:t>Will be shown things that </a:t>
            </a:r>
            <a:r>
              <a:rPr lang="en-US" i="1" dirty="0">
                <a:solidFill>
                  <a:schemeClr val="bg1"/>
                </a:solidFill>
                <a:latin typeface="Arial" pitchFamily="34" charset="0"/>
                <a:cs typeface="Arial" pitchFamily="34" charset="0"/>
              </a:rPr>
              <a:t>“</a:t>
            </a:r>
            <a:r>
              <a:rPr lang="en-US" b="1" i="1" dirty="0">
                <a:solidFill>
                  <a:schemeClr val="bg1"/>
                </a:solidFill>
                <a:latin typeface="Arial" pitchFamily="34" charset="0"/>
                <a:cs typeface="Arial" pitchFamily="34" charset="0"/>
              </a:rPr>
              <a:t>must come to pass hereafter</a:t>
            </a:r>
            <a:r>
              <a:rPr lang="en-US" i="1" dirty="0">
                <a:solidFill>
                  <a:schemeClr val="bg1"/>
                </a:solidFill>
                <a:latin typeface="Arial" pitchFamily="34" charset="0"/>
                <a:cs typeface="Arial" pitchFamily="34" charset="0"/>
              </a:rPr>
              <a:t>”</a:t>
            </a:r>
          </a:p>
          <a:p>
            <a:pPr lvl="1"/>
            <a:r>
              <a:rPr lang="en-US" dirty="0">
                <a:solidFill>
                  <a:schemeClr val="accent5">
                    <a:lumMod val="60000"/>
                    <a:lumOff val="40000"/>
                  </a:schemeClr>
                </a:solidFill>
                <a:latin typeface="Arial" pitchFamily="34" charset="0"/>
                <a:cs typeface="Arial" pitchFamily="34" charset="0"/>
              </a:rPr>
              <a:t>A preview of </a:t>
            </a:r>
            <a:r>
              <a:rPr lang="en-US" b="1" dirty="0">
                <a:solidFill>
                  <a:schemeClr val="bg1"/>
                </a:solidFill>
                <a:latin typeface="Arial" pitchFamily="34" charset="0"/>
                <a:cs typeface="Arial" pitchFamily="34" charset="0"/>
              </a:rPr>
              <a:t>coming events</a:t>
            </a:r>
          </a:p>
        </p:txBody>
      </p:sp>
      <p:sp>
        <p:nvSpPr>
          <p:cNvPr id="4" name="Rectangle 3">
            <a:extLst>
              <a:ext uri="{FF2B5EF4-FFF2-40B4-BE49-F238E27FC236}">
                <a16:creationId xmlns:a16="http://schemas.microsoft.com/office/drawing/2014/main" id="{94ED9F9B-61B5-4A90-A670-FFF5CCE97D2D}"/>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pPr>
            <a:r>
              <a:rPr lang="en-US" sz="2000" b="1" kern="0" dirty="0">
                <a:solidFill>
                  <a:prstClr val="black"/>
                </a:solidFill>
                <a:latin typeface="Arial" panose="020B0604020202020204" pitchFamily="34" charset="0"/>
                <a:cs typeface="Arial" panose="020B0604020202020204" pitchFamily="34" charset="0"/>
              </a:rPr>
              <a:t>Revelation 4 and 5</a:t>
            </a:r>
          </a:p>
        </p:txBody>
      </p:sp>
    </p:spTree>
    <p:extLst>
      <p:ext uri="{BB962C8B-B14F-4D97-AF65-F5344CB8AC3E}">
        <p14:creationId xmlns:p14="http://schemas.microsoft.com/office/powerpoint/2010/main" val="515933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2" end="2"/>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p:cTn id="1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 calcmode="lin" valueType="num">
                                      <p:cBhvr>
                                        <p:cTn id="26"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7"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28"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29" dur="10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 calcmode="lin" valueType="num">
                                      <p:cBhvr>
                                        <p:cTn id="34"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5"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36"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37"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2" cstate="print"/>
          <a:srcRect/>
          <a:stretch>
            <a:fillRect/>
          </a:stretch>
        </p:blipFill>
        <p:spPr bwMode="auto">
          <a:xfrm>
            <a:off x="990600" y="1447802"/>
            <a:ext cx="7086600" cy="4983163"/>
          </a:xfrm>
          <a:prstGeom prst="rect">
            <a:avLst/>
          </a:prstGeom>
          <a:noFill/>
          <a:ln w="9525">
            <a:noFill/>
            <a:miter lim="800000"/>
            <a:headEnd/>
            <a:tailEnd/>
          </a:ln>
        </p:spPr>
      </p:pic>
      <p:sp>
        <p:nvSpPr>
          <p:cNvPr id="5" name="TextBox 4"/>
          <p:cNvSpPr txBox="1"/>
          <p:nvPr/>
        </p:nvSpPr>
        <p:spPr>
          <a:xfrm>
            <a:off x="1780881" y="1860222"/>
            <a:ext cx="5410200" cy="1815882"/>
          </a:xfrm>
          <a:prstGeom prst="rect">
            <a:avLst/>
          </a:prstGeom>
          <a:noFill/>
        </p:spPr>
        <p:txBody>
          <a:bodyPr wrap="square" rtlCol="0">
            <a:spAutoFit/>
          </a:bodyPr>
          <a:lstStyle/>
          <a:p>
            <a:pPr algn="ctr"/>
            <a:r>
              <a:rPr lang="en-US" sz="2800" b="1" i="1" dirty="0">
                <a:solidFill>
                  <a:srgbClr val="0000FF"/>
                </a:solidFill>
                <a:latin typeface="Arial" pitchFamily="34" charset="0"/>
                <a:cs typeface="Arial" pitchFamily="34" charset="0"/>
              </a:rPr>
              <a:t>“Straightway I was in the Spirit: and behold, there was a throne set in heaven, and one sitting upon the throne”</a:t>
            </a:r>
          </a:p>
        </p:txBody>
      </p:sp>
      <p:sp>
        <p:nvSpPr>
          <p:cNvPr id="6" name="TextBox 5"/>
          <p:cNvSpPr txBox="1"/>
          <p:nvPr/>
        </p:nvSpPr>
        <p:spPr>
          <a:xfrm>
            <a:off x="1676400" y="5257802"/>
            <a:ext cx="5715000" cy="584775"/>
          </a:xfrm>
          <a:prstGeom prst="rect">
            <a:avLst/>
          </a:prstGeom>
          <a:solidFill>
            <a:srgbClr val="0000FF"/>
          </a:solidFill>
          <a:ln w="38100">
            <a:solidFill>
              <a:srgbClr val="00B0F0"/>
            </a:solidFill>
          </a:ln>
        </p:spPr>
        <p:txBody>
          <a:bodyPr wrap="square" rtlCol="0">
            <a:spAutoFit/>
          </a:bodyPr>
          <a:lstStyle/>
          <a:p>
            <a:pPr algn="ctr"/>
            <a:r>
              <a:rPr lang="en-US" sz="3200" b="1" dirty="0">
                <a:solidFill>
                  <a:srgbClr val="4BACC6">
                    <a:lumMod val="60000"/>
                    <a:lumOff val="40000"/>
                  </a:srgbClr>
                </a:solidFill>
                <a:latin typeface="Arial" pitchFamily="34" charset="0"/>
                <a:cs typeface="Arial" pitchFamily="34" charset="0"/>
              </a:rPr>
              <a:t>“In the Spirit”</a:t>
            </a:r>
          </a:p>
        </p:txBody>
      </p:sp>
      <p:sp>
        <p:nvSpPr>
          <p:cNvPr id="8" name="Title 1"/>
          <p:cNvSpPr>
            <a:spLocks noGrp="1"/>
          </p:cNvSpPr>
          <p:nvPr>
            <p:ph type="title"/>
          </p:nvPr>
        </p:nvSpPr>
        <p:spPr>
          <a:xfrm>
            <a:off x="457200" y="414282"/>
            <a:ext cx="8229600" cy="769441"/>
          </a:xfrm>
          <a:solidFill>
            <a:srgbClr val="0000FF"/>
          </a:solidFill>
          <a:ln w="38100">
            <a:solidFill>
              <a:srgbClr val="00B0F0"/>
            </a:solidFill>
          </a:ln>
        </p:spPr>
        <p:txBody>
          <a:bodyPr>
            <a:spAutoFit/>
          </a:bodyPr>
          <a:lstStyle/>
          <a:p>
            <a:r>
              <a:rPr lang="en-US" b="1" u="sng" dirty="0">
                <a:solidFill>
                  <a:schemeClr val="accent5">
                    <a:lumMod val="40000"/>
                    <a:lumOff val="60000"/>
                  </a:schemeClr>
                </a:solidFill>
                <a:latin typeface="Arial" pitchFamily="34" charset="0"/>
                <a:cs typeface="Arial" pitchFamily="34" charset="0"/>
              </a:rPr>
              <a:t>Revelation 4:2</a:t>
            </a:r>
          </a:p>
        </p:txBody>
      </p:sp>
      <p:sp>
        <p:nvSpPr>
          <p:cNvPr id="7" name="Rectangle 6">
            <a:extLst>
              <a:ext uri="{FF2B5EF4-FFF2-40B4-BE49-F238E27FC236}">
                <a16:creationId xmlns:a16="http://schemas.microsoft.com/office/drawing/2014/main" id="{5A10A618-4C9D-49BC-8D70-AD84843B85EF}"/>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pPr>
            <a:r>
              <a:rPr lang="en-US" sz="2000" b="1" kern="0" dirty="0">
                <a:solidFill>
                  <a:prstClr val="black"/>
                </a:solidFill>
                <a:latin typeface="Arial" panose="020B0604020202020204" pitchFamily="34" charset="0"/>
                <a:cs typeface="Arial" panose="020B0604020202020204" pitchFamily="34" charset="0"/>
              </a:rPr>
              <a:t>Revelation 4 and 5</a:t>
            </a:r>
          </a:p>
        </p:txBody>
      </p:sp>
    </p:spTree>
    <p:extLst>
      <p:ext uri="{BB962C8B-B14F-4D97-AF65-F5344CB8AC3E}">
        <p14:creationId xmlns:p14="http://schemas.microsoft.com/office/powerpoint/2010/main" val="3229891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4282"/>
            <a:ext cx="8229600" cy="769441"/>
          </a:xfrm>
          <a:solidFill>
            <a:srgbClr val="0000FF"/>
          </a:solidFill>
          <a:ln w="38100">
            <a:solidFill>
              <a:srgbClr val="00B0F0"/>
            </a:solidFill>
          </a:ln>
        </p:spPr>
        <p:txBody>
          <a:bodyPr>
            <a:spAutoFit/>
          </a:bodyPr>
          <a:lstStyle/>
          <a:p>
            <a:r>
              <a:rPr lang="en-US" b="1" u="sng" dirty="0">
                <a:solidFill>
                  <a:schemeClr val="accent5">
                    <a:lumMod val="60000"/>
                    <a:lumOff val="40000"/>
                  </a:schemeClr>
                </a:solidFill>
                <a:latin typeface="Arial" pitchFamily="34" charset="0"/>
                <a:cs typeface="Arial" pitchFamily="34" charset="0"/>
              </a:rPr>
              <a:t>Throne Scene</a:t>
            </a:r>
          </a:p>
        </p:txBody>
      </p:sp>
      <p:sp>
        <p:nvSpPr>
          <p:cNvPr id="3" name="Content Placeholder 2"/>
          <p:cNvSpPr>
            <a:spLocks noGrp="1"/>
          </p:cNvSpPr>
          <p:nvPr>
            <p:ph idx="1"/>
          </p:nvPr>
        </p:nvSpPr>
        <p:spPr>
          <a:xfrm>
            <a:off x="457200" y="1600202"/>
            <a:ext cx="8229600" cy="4930581"/>
          </a:xfrm>
          <a:solidFill>
            <a:schemeClr val="tx1"/>
          </a:solidFill>
          <a:ln w="38100">
            <a:solidFill>
              <a:srgbClr val="00B0F0"/>
            </a:solidFill>
          </a:ln>
        </p:spPr>
        <p:txBody>
          <a:bodyPr>
            <a:spAutoFit/>
          </a:bodyPr>
          <a:lstStyle/>
          <a:p>
            <a:r>
              <a:rPr lang="en-US" b="1" dirty="0">
                <a:solidFill>
                  <a:schemeClr val="accent5">
                    <a:lumMod val="60000"/>
                    <a:lumOff val="40000"/>
                  </a:schemeClr>
                </a:solidFill>
                <a:latin typeface="Arial" pitchFamily="34" charset="0"/>
                <a:cs typeface="Arial" pitchFamily="34" charset="0"/>
              </a:rPr>
              <a:t>John’s invitation</a:t>
            </a:r>
          </a:p>
          <a:p>
            <a:pPr lvl="1"/>
            <a:r>
              <a:rPr lang="en-US" dirty="0">
                <a:solidFill>
                  <a:schemeClr val="accent5">
                    <a:lumMod val="20000"/>
                    <a:lumOff val="80000"/>
                  </a:schemeClr>
                </a:solidFill>
                <a:latin typeface="Arial" pitchFamily="34" charset="0"/>
                <a:cs typeface="Arial" pitchFamily="34" charset="0"/>
              </a:rPr>
              <a:t>He was </a:t>
            </a:r>
            <a:r>
              <a:rPr lang="en-US" i="1" dirty="0">
                <a:solidFill>
                  <a:schemeClr val="bg1"/>
                </a:solidFill>
                <a:latin typeface="Arial" pitchFamily="34" charset="0"/>
                <a:cs typeface="Arial" pitchFamily="34" charset="0"/>
              </a:rPr>
              <a:t>“</a:t>
            </a:r>
            <a:r>
              <a:rPr lang="en-US" b="1" i="1" dirty="0">
                <a:solidFill>
                  <a:schemeClr val="bg1"/>
                </a:solidFill>
                <a:latin typeface="Arial" pitchFamily="34" charset="0"/>
                <a:cs typeface="Arial" pitchFamily="34" charset="0"/>
              </a:rPr>
              <a:t>in the spirit</a:t>
            </a:r>
            <a:r>
              <a:rPr lang="en-US" i="1" dirty="0">
                <a:solidFill>
                  <a:schemeClr val="bg1"/>
                </a:solidFill>
                <a:latin typeface="Arial" pitchFamily="34" charset="0"/>
                <a:cs typeface="Arial" pitchFamily="34" charset="0"/>
              </a:rPr>
              <a:t>”</a:t>
            </a:r>
            <a:r>
              <a:rPr lang="en-US" dirty="0">
                <a:solidFill>
                  <a:schemeClr val="bg1"/>
                </a:solidFill>
                <a:latin typeface="Arial" pitchFamily="34" charset="0"/>
                <a:cs typeface="Arial" pitchFamily="34" charset="0"/>
              </a:rPr>
              <a:t> </a:t>
            </a:r>
            <a:r>
              <a:rPr lang="en-US" dirty="0">
                <a:solidFill>
                  <a:schemeClr val="accent5">
                    <a:lumMod val="20000"/>
                    <a:lumOff val="80000"/>
                  </a:schemeClr>
                </a:solidFill>
                <a:latin typeface="Arial" pitchFamily="34" charset="0"/>
                <a:cs typeface="Arial" pitchFamily="34" charset="0"/>
              </a:rPr>
              <a:t>(1:10; </a:t>
            </a:r>
            <a:r>
              <a:rPr lang="en-US" b="1" dirty="0">
                <a:solidFill>
                  <a:schemeClr val="accent5">
                    <a:lumMod val="20000"/>
                    <a:lumOff val="80000"/>
                  </a:schemeClr>
                </a:solidFill>
                <a:latin typeface="Arial" pitchFamily="34" charset="0"/>
                <a:cs typeface="Arial" pitchFamily="34" charset="0"/>
              </a:rPr>
              <a:t>2 Corinthians 12:2-4</a:t>
            </a:r>
            <a:r>
              <a:rPr lang="en-US" dirty="0">
                <a:solidFill>
                  <a:schemeClr val="accent5">
                    <a:lumMod val="20000"/>
                    <a:lumOff val="80000"/>
                  </a:schemeClr>
                </a:solidFill>
                <a:latin typeface="Arial" pitchFamily="34" charset="0"/>
                <a:cs typeface="Arial" pitchFamily="34" charset="0"/>
              </a:rPr>
              <a:t>)</a:t>
            </a:r>
          </a:p>
          <a:p>
            <a:pPr lvl="1"/>
            <a:r>
              <a:rPr lang="en-US" dirty="0">
                <a:solidFill>
                  <a:schemeClr val="accent5">
                    <a:lumMod val="20000"/>
                    <a:lumOff val="80000"/>
                  </a:schemeClr>
                </a:solidFill>
                <a:latin typeface="Arial" pitchFamily="34" charset="0"/>
                <a:cs typeface="Arial" pitchFamily="34" charset="0"/>
              </a:rPr>
              <a:t>Saw a </a:t>
            </a:r>
            <a:r>
              <a:rPr lang="en-US" b="1" dirty="0">
                <a:solidFill>
                  <a:schemeClr val="bg1"/>
                </a:solidFill>
                <a:latin typeface="Arial" pitchFamily="34" charset="0"/>
                <a:cs typeface="Arial" pitchFamily="34" charset="0"/>
              </a:rPr>
              <a:t>throne</a:t>
            </a:r>
            <a:r>
              <a:rPr lang="en-US" dirty="0">
                <a:solidFill>
                  <a:schemeClr val="accent5">
                    <a:lumMod val="20000"/>
                    <a:lumOff val="80000"/>
                  </a:schemeClr>
                </a:solidFill>
                <a:latin typeface="Arial" pitchFamily="34" charset="0"/>
                <a:cs typeface="Arial" pitchFamily="34" charset="0"/>
              </a:rPr>
              <a:t> set in heaven.</a:t>
            </a:r>
          </a:p>
          <a:p>
            <a:pPr lvl="2"/>
            <a:r>
              <a:rPr lang="en-US" dirty="0">
                <a:solidFill>
                  <a:schemeClr val="accent5">
                    <a:lumMod val="20000"/>
                    <a:lumOff val="80000"/>
                  </a:schemeClr>
                </a:solidFill>
                <a:latin typeface="Arial" pitchFamily="34" charset="0"/>
                <a:cs typeface="Arial" pitchFamily="34" charset="0"/>
              </a:rPr>
              <a:t>It is the seat of sovereignty, the symbol of regal authority, from which justice and judgment are dispensed. (Psalms 89:14)</a:t>
            </a:r>
          </a:p>
          <a:p>
            <a:pPr lvl="2"/>
            <a:r>
              <a:rPr lang="en-US" dirty="0">
                <a:solidFill>
                  <a:schemeClr val="accent5">
                    <a:lumMod val="20000"/>
                    <a:lumOff val="80000"/>
                  </a:schemeClr>
                </a:solidFill>
                <a:latin typeface="Arial" pitchFamily="34" charset="0"/>
                <a:cs typeface="Arial" pitchFamily="34" charset="0"/>
              </a:rPr>
              <a:t>The throne was not there for this vision only, it was set, established as the throne of heaven.</a:t>
            </a:r>
            <a:br>
              <a:rPr lang="en-US" dirty="0">
                <a:solidFill>
                  <a:schemeClr val="accent5">
                    <a:lumMod val="20000"/>
                    <a:lumOff val="80000"/>
                  </a:schemeClr>
                </a:solidFill>
                <a:latin typeface="Arial" pitchFamily="34" charset="0"/>
                <a:cs typeface="Arial" pitchFamily="34" charset="0"/>
              </a:rPr>
            </a:br>
            <a:r>
              <a:rPr lang="en-US" dirty="0">
                <a:solidFill>
                  <a:schemeClr val="accent5">
                    <a:lumMod val="20000"/>
                    <a:lumOff val="80000"/>
                  </a:schemeClr>
                </a:solidFill>
                <a:latin typeface="Arial" pitchFamily="34" charset="0"/>
                <a:cs typeface="Arial" pitchFamily="34" charset="0"/>
              </a:rPr>
              <a:t>(Psalms 119:89)</a:t>
            </a:r>
            <a:endParaRPr lang="en-US" b="1" i="1" dirty="0">
              <a:solidFill>
                <a:schemeClr val="accent5">
                  <a:lumMod val="20000"/>
                  <a:lumOff val="80000"/>
                </a:schemeClr>
              </a:solidFill>
              <a:latin typeface="Arial" pitchFamily="34" charset="0"/>
              <a:cs typeface="Arial" pitchFamily="34" charset="0"/>
            </a:endParaRPr>
          </a:p>
          <a:p>
            <a:pPr lvl="1"/>
            <a:r>
              <a:rPr lang="en-US" dirty="0">
                <a:solidFill>
                  <a:schemeClr val="accent5">
                    <a:lumMod val="20000"/>
                    <a:lumOff val="80000"/>
                  </a:schemeClr>
                </a:solidFill>
                <a:latin typeface="Arial" pitchFamily="34" charset="0"/>
                <a:cs typeface="Arial" pitchFamily="34" charset="0"/>
              </a:rPr>
              <a:t>Saw one </a:t>
            </a:r>
            <a:r>
              <a:rPr lang="en-US" i="1" dirty="0">
                <a:solidFill>
                  <a:schemeClr val="bg1"/>
                </a:solidFill>
                <a:latin typeface="Arial" pitchFamily="34" charset="0"/>
                <a:cs typeface="Arial" pitchFamily="34" charset="0"/>
              </a:rPr>
              <a:t>“</a:t>
            </a:r>
            <a:r>
              <a:rPr lang="en-US" b="1" i="1" dirty="0">
                <a:solidFill>
                  <a:schemeClr val="bg1"/>
                </a:solidFill>
                <a:latin typeface="Arial" pitchFamily="34" charset="0"/>
                <a:cs typeface="Arial" pitchFamily="34" charset="0"/>
              </a:rPr>
              <a:t>sitting</a:t>
            </a:r>
            <a:r>
              <a:rPr lang="en-US" i="1" dirty="0">
                <a:solidFill>
                  <a:schemeClr val="bg1"/>
                </a:solidFill>
                <a:latin typeface="Arial" pitchFamily="34" charset="0"/>
                <a:cs typeface="Arial" pitchFamily="34" charset="0"/>
              </a:rPr>
              <a:t>” </a:t>
            </a:r>
            <a:r>
              <a:rPr lang="en-US" dirty="0">
                <a:solidFill>
                  <a:schemeClr val="accent5">
                    <a:lumMod val="20000"/>
                    <a:lumOff val="80000"/>
                  </a:schemeClr>
                </a:solidFill>
                <a:latin typeface="Arial" pitchFamily="34" charset="0"/>
                <a:cs typeface="Arial" pitchFamily="34" charset="0"/>
              </a:rPr>
              <a:t>on that throne</a:t>
            </a:r>
            <a:endParaRPr lang="en-US" b="1" dirty="0">
              <a:solidFill>
                <a:schemeClr val="accent5">
                  <a:lumMod val="20000"/>
                  <a:lumOff val="80000"/>
                </a:schemeClr>
              </a:solidFill>
              <a:latin typeface="Arial" pitchFamily="34" charset="0"/>
              <a:cs typeface="Arial" pitchFamily="34" charset="0"/>
            </a:endParaRPr>
          </a:p>
        </p:txBody>
      </p:sp>
      <p:sp>
        <p:nvSpPr>
          <p:cNvPr id="4" name="Rectangle 3">
            <a:extLst>
              <a:ext uri="{FF2B5EF4-FFF2-40B4-BE49-F238E27FC236}">
                <a16:creationId xmlns:a16="http://schemas.microsoft.com/office/drawing/2014/main" id="{44680737-E9FF-42AD-86E7-F47017338A0B}"/>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pPr>
            <a:r>
              <a:rPr lang="en-US" sz="2000" b="1" kern="0" dirty="0">
                <a:solidFill>
                  <a:prstClr val="black"/>
                </a:solidFill>
                <a:latin typeface="Arial" panose="020B0604020202020204" pitchFamily="34" charset="0"/>
                <a:cs typeface="Arial" panose="020B0604020202020204" pitchFamily="34" charset="0"/>
              </a:rPr>
              <a:t>Revelation 4 and 5</a:t>
            </a:r>
          </a:p>
        </p:txBody>
      </p:sp>
    </p:spTree>
    <p:extLst>
      <p:ext uri="{BB962C8B-B14F-4D97-AF65-F5344CB8AC3E}">
        <p14:creationId xmlns:p14="http://schemas.microsoft.com/office/powerpoint/2010/main" val="3755159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p:cTn id="1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4" end="4"/>
                                            </p:txEl>
                                          </p:spTgt>
                                        </p:tgtEl>
                                      </p:cBhvr>
                                    </p:animEffect>
                                  </p:childTnLst>
                                </p:cTn>
                              </p:par>
                              <p:par>
                                <p:cTn id="27" presetID="31"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p:cTn id="29"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0"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1"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32"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2" cstate="print"/>
          <a:srcRect/>
          <a:stretch>
            <a:fillRect/>
          </a:stretch>
        </p:blipFill>
        <p:spPr bwMode="auto">
          <a:xfrm>
            <a:off x="990600" y="1447802"/>
            <a:ext cx="7086600" cy="4983163"/>
          </a:xfrm>
          <a:prstGeom prst="rect">
            <a:avLst/>
          </a:prstGeom>
          <a:noFill/>
          <a:ln w="9525">
            <a:noFill/>
            <a:miter lim="800000"/>
            <a:headEnd/>
            <a:tailEnd/>
          </a:ln>
        </p:spPr>
      </p:pic>
      <p:sp>
        <p:nvSpPr>
          <p:cNvPr id="5" name="TextBox 4"/>
          <p:cNvSpPr txBox="1"/>
          <p:nvPr/>
        </p:nvSpPr>
        <p:spPr>
          <a:xfrm>
            <a:off x="1799735" y="1828016"/>
            <a:ext cx="5410200" cy="2677656"/>
          </a:xfrm>
          <a:prstGeom prst="rect">
            <a:avLst/>
          </a:prstGeom>
          <a:noFill/>
        </p:spPr>
        <p:txBody>
          <a:bodyPr wrap="square" rtlCol="0">
            <a:spAutoFit/>
          </a:bodyPr>
          <a:lstStyle/>
          <a:p>
            <a:pPr algn="ctr"/>
            <a:r>
              <a:rPr lang="en-US" sz="2800" b="1" i="1" dirty="0">
                <a:solidFill>
                  <a:srgbClr val="0000FF"/>
                </a:solidFill>
                <a:latin typeface="Arial" pitchFamily="34" charset="0"/>
                <a:cs typeface="Arial" pitchFamily="34" charset="0"/>
              </a:rPr>
              <a:t>“and he that sat (was) to look upon like a jasper stone and a sardius: and (there was) a rainbow round about the throne, like an emerald to look upon.”</a:t>
            </a:r>
          </a:p>
        </p:txBody>
      </p:sp>
      <p:sp>
        <p:nvSpPr>
          <p:cNvPr id="6" name="TextBox 5"/>
          <p:cNvSpPr txBox="1"/>
          <p:nvPr/>
        </p:nvSpPr>
        <p:spPr>
          <a:xfrm>
            <a:off x="1600200" y="5257802"/>
            <a:ext cx="5715000" cy="584775"/>
          </a:xfrm>
          <a:prstGeom prst="rect">
            <a:avLst/>
          </a:prstGeom>
          <a:solidFill>
            <a:srgbClr val="0000FF"/>
          </a:solidFill>
          <a:ln w="38100">
            <a:solidFill>
              <a:srgbClr val="00B0F0"/>
            </a:solidFill>
          </a:ln>
        </p:spPr>
        <p:txBody>
          <a:bodyPr wrap="square" rtlCol="0">
            <a:spAutoFit/>
          </a:bodyPr>
          <a:lstStyle/>
          <a:p>
            <a:pPr algn="ctr"/>
            <a:r>
              <a:rPr lang="en-US" sz="3200" b="1" dirty="0">
                <a:solidFill>
                  <a:srgbClr val="4BACC6">
                    <a:lumMod val="60000"/>
                    <a:lumOff val="40000"/>
                  </a:srgbClr>
                </a:solidFill>
                <a:latin typeface="Arial" pitchFamily="34" charset="0"/>
                <a:cs typeface="Arial" pitchFamily="34" charset="0"/>
              </a:rPr>
              <a:t>His Appearance</a:t>
            </a:r>
          </a:p>
        </p:txBody>
      </p:sp>
      <p:sp>
        <p:nvSpPr>
          <p:cNvPr id="8" name="Title 1"/>
          <p:cNvSpPr>
            <a:spLocks noGrp="1"/>
          </p:cNvSpPr>
          <p:nvPr>
            <p:ph type="title"/>
          </p:nvPr>
        </p:nvSpPr>
        <p:spPr>
          <a:xfrm>
            <a:off x="457200" y="414282"/>
            <a:ext cx="8229600" cy="769441"/>
          </a:xfrm>
          <a:solidFill>
            <a:srgbClr val="0000FF"/>
          </a:solidFill>
          <a:ln w="38100">
            <a:solidFill>
              <a:srgbClr val="00B0F0"/>
            </a:solidFill>
          </a:ln>
        </p:spPr>
        <p:txBody>
          <a:bodyPr>
            <a:spAutoFit/>
          </a:bodyPr>
          <a:lstStyle/>
          <a:p>
            <a:r>
              <a:rPr lang="en-US" b="1" u="sng" dirty="0">
                <a:solidFill>
                  <a:schemeClr val="accent5">
                    <a:lumMod val="40000"/>
                    <a:lumOff val="60000"/>
                  </a:schemeClr>
                </a:solidFill>
                <a:latin typeface="Arial" pitchFamily="34" charset="0"/>
                <a:cs typeface="Arial" pitchFamily="34" charset="0"/>
              </a:rPr>
              <a:t>Revelation 4:3</a:t>
            </a:r>
          </a:p>
        </p:txBody>
      </p:sp>
      <p:sp>
        <p:nvSpPr>
          <p:cNvPr id="7" name="Rectangle 6">
            <a:extLst>
              <a:ext uri="{FF2B5EF4-FFF2-40B4-BE49-F238E27FC236}">
                <a16:creationId xmlns:a16="http://schemas.microsoft.com/office/drawing/2014/main" id="{7044B242-7583-46A1-AEE5-6175263F24DC}"/>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pPr>
            <a:r>
              <a:rPr lang="en-US" sz="2000" b="1" kern="0" dirty="0">
                <a:solidFill>
                  <a:prstClr val="black"/>
                </a:solidFill>
                <a:latin typeface="Arial" panose="020B0604020202020204" pitchFamily="34" charset="0"/>
                <a:cs typeface="Arial" panose="020B0604020202020204" pitchFamily="34" charset="0"/>
              </a:rPr>
              <a:t>Revelation 4 and 5</a:t>
            </a:r>
          </a:p>
        </p:txBody>
      </p:sp>
    </p:spTree>
    <p:extLst>
      <p:ext uri="{BB962C8B-B14F-4D97-AF65-F5344CB8AC3E}">
        <p14:creationId xmlns:p14="http://schemas.microsoft.com/office/powerpoint/2010/main" val="3713630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2" cstate="print"/>
          <a:srcRect/>
          <a:stretch>
            <a:fillRect/>
          </a:stretch>
        </p:blipFill>
        <p:spPr bwMode="auto">
          <a:xfrm>
            <a:off x="762000" y="1447802"/>
            <a:ext cx="7620000" cy="4983163"/>
          </a:xfrm>
          <a:prstGeom prst="rect">
            <a:avLst/>
          </a:prstGeom>
          <a:noFill/>
          <a:ln w="9525">
            <a:noFill/>
            <a:miter lim="800000"/>
            <a:headEnd/>
            <a:tailEnd/>
          </a:ln>
        </p:spPr>
      </p:pic>
      <p:sp>
        <p:nvSpPr>
          <p:cNvPr id="5" name="TextBox 4"/>
          <p:cNvSpPr txBox="1"/>
          <p:nvPr/>
        </p:nvSpPr>
        <p:spPr>
          <a:xfrm>
            <a:off x="1595365" y="1733746"/>
            <a:ext cx="5867400" cy="3539430"/>
          </a:xfrm>
          <a:prstGeom prst="rect">
            <a:avLst/>
          </a:prstGeom>
          <a:noFill/>
        </p:spPr>
        <p:txBody>
          <a:bodyPr wrap="square" rtlCol="0">
            <a:spAutoFit/>
          </a:bodyPr>
          <a:lstStyle/>
          <a:p>
            <a:pPr algn="ctr"/>
            <a:r>
              <a:rPr lang="en-US" sz="2800" b="1" i="1" dirty="0">
                <a:solidFill>
                  <a:srgbClr val="0000FF"/>
                </a:solidFill>
                <a:latin typeface="Arial" panose="020B0604020202020204" pitchFamily="34" charset="0"/>
                <a:cs typeface="Arial" panose="020B0604020202020204" pitchFamily="34" charset="0"/>
              </a:rPr>
              <a:t>“And above the firmament that was over their heads was the likeness of a throne, as the appearance of a sapphire stone; and upon the likeness of the throne was a likeness as the appearance of a man upon it above.”</a:t>
            </a:r>
          </a:p>
        </p:txBody>
      </p:sp>
      <p:sp>
        <p:nvSpPr>
          <p:cNvPr id="8" name="Title 1"/>
          <p:cNvSpPr>
            <a:spLocks noGrp="1"/>
          </p:cNvSpPr>
          <p:nvPr>
            <p:ph type="title"/>
          </p:nvPr>
        </p:nvSpPr>
        <p:spPr>
          <a:xfrm>
            <a:off x="457200" y="414282"/>
            <a:ext cx="8229600" cy="769441"/>
          </a:xfrm>
          <a:solidFill>
            <a:srgbClr val="0000FF"/>
          </a:solidFill>
          <a:ln w="38100">
            <a:solidFill>
              <a:srgbClr val="00B0F0"/>
            </a:solidFill>
          </a:ln>
        </p:spPr>
        <p:txBody>
          <a:bodyPr>
            <a:spAutoFit/>
          </a:bodyPr>
          <a:lstStyle/>
          <a:p>
            <a:r>
              <a:rPr lang="en-US" b="1" u="sng" dirty="0">
                <a:solidFill>
                  <a:schemeClr val="accent5">
                    <a:lumMod val="40000"/>
                    <a:lumOff val="60000"/>
                  </a:schemeClr>
                </a:solidFill>
                <a:latin typeface="Arial" pitchFamily="34" charset="0"/>
                <a:cs typeface="Arial" pitchFamily="34" charset="0"/>
              </a:rPr>
              <a:t>Ezekiel 1:26</a:t>
            </a:r>
          </a:p>
        </p:txBody>
      </p:sp>
      <p:sp>
        <p:nvSpPr>
          <p:cNvPr id="9" name="TextBox 8"/>
          <p:cNvSpPr txBox="1"/>
          <p:nvPr/>
        </p:nvSpPr>
        <p:spPr>
          <a:xfrm>
            <a:off x="1676400" y="5257802"/>
            <a:ext cx="5715000" cy="584775"/>
          </a:xfrm>
          <a:prstGeom prst="rect">
            <a:avLst/>
          </a:prstGeom>
          <a:solidFill>
            <a:srgbClr val="0000FF"/>
          </a:solidFill>
          <a:ln w="38100">
            <a:solidFill>
              <a:srgbClr val="00B0F0"/>
            </a:solidFill>
          </a:ln>
        </p:spPr>
        <p:txBody>
          <a:bodyPr wrap="square" rtlCol="0">
            <a:spAutoFit/>
          </a:bodyPr>
          <a:lstStyle/>
          <a:p>
            <a:pPr algn="ctr"/>
            <a:r>
              <a:rPr lang="en-US" sz="3200" b="1" dirty="0">
                <a:solidFill>
                  <a:srgbClr val="4BACC6">
                    <a:lumMod val="60000"/>
                    <a:lumOff val="40000"/>
                  </a:srgbClr>
                </a:solidFill>
                <a:latin typeface="Arial" pitchFamily="34" charset="0"/>
                <a:cs typeface="Arial" pitchFamily="34" charset="0"/>
              </a:rPr>
              <a:t>Ezekiel’s Vision</a:t>
            </a:r>
          </a:p>
        </p:txBody>
      </p:sp>
      <p:sp>
        <p:nvSpPr>
          <p:cNvPr id="6" name="Rectangle 5">
            <a:extLst>
              <a:ext uri="{FF2B5EF4-FFF2-40B4-BE49-F238E27FC236}">
                <a16:creationId xmlns:a16="http://schemas.microsoft.com/office/drawing/2014/main" id="{CED176D0-09D0-444D-B32B-0AEF7FB8C897}"/>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pPr>
            <a:r>
              <a:rPr lang="en-US" sz="2000" b="1" kern="0" dirty="0">
                <a:solidFill>
                  <a:prstClr val="black"/>
                </a:solidFill>
                <a:latin typeface="Arial" panose="020B0604020202020204" pitchFamily="34" charset="0"/>
                <a:cs typeface="Arial" panose="020B0604020202020204" pitchFamily="34" charset="0"/>
              </a:rPr>
              <a:t>Revelation 4 and 5</a:t>
            </a:r>
          </a:p>
        </p:txBody>
      </p:sp>
    </p:spTree>
    <p:extLst>
      <p:ext uri="{BB962C8B-B14F-4D97-AF65-F5344CB8AC3E}">
        <p14:creationId xmlns:p14="http://schemas.microsoft.com/office/powerpoint/2010/main" val="2439241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158" y="228602"/>
            <a:ext cx="9031642" cy="64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a:extLst>
              <a:ext uri="{FF2B5EF4-FFF2-40B4-BE49-F238E27FC236}">
                <a16:creationId xmlns:a16="http://schemas.microsoft.com/office/drawing/2014/main" id="{938B3DD0-C303-4938-8D8E-2930F3316FBD}"/>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pPr>
            <a:r>
              <a:rPr lang="en-US" sz="2000" b="1" kern="0" dirty="0">
                <a:solidFill>
                  <a:prstClr val="black"/>
                </a:solidFill>
                <a:latin typeface="Arial" panose="020B0604020202020204" pitchFamily="34" charset="0"/>
                <a:cs typeface="Arial" panose="020B0604020202020204" pitchFamily="34" charset="0"/>
              </a:rPr>
              <a:t>Revelation 4 and 5</a:t>
            </a:r>
          </a:p>
        </p:txBody>
      </p:sp>
    </p:spTree>
    <p:extLst>
      <p:ext uri="{BB962C8B-B14F-4D97-AF65-F5344CB8AC3E}">
        <p14:creationId xmlns:p14="http://schemas.microsoft.com/office/powerpoint/2010/main" val="36002869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4282"/>
            <a:ext cx="8229600" cy="769441"/>
          </a:xfrm>
          <a:solidFill>
            <a:srgbClr val="0000FF"/>
          </a:solidFill>
          <a:ln w="38100">
            <a:solidFill>
              <a:srgbClr val="00B0F0"/>
            </a:solidFill>
          </a:ln>
        </p:spPr>
        <p:txBody>
          <a:bodyPr>
            <a:spAutoFit/>
          </a:bodyPr>
          <a:lstStyle/>
          <a:p>
            <a:r>
              <a:rPr lang="en-US" b="1" u="sng" dirty="0">
                <a:solidFill>
                  <a:schemeClr val="accent5">
                    <a:lumMod val="60000"/>
                    <a:lumOff val="40000"/>
                  </a:schemeClr>
                </a:solidFill>
                <a:latin typeface="Arial" pitchFamily="34" charset="0"/>
                <a:cs typeface="Arial" pitchFamily="34" charset="0"/>
              </a:rPr>
              <a:t>Throne Scene</a:t>
            </a:r>
          </a:p>
        </p:txBody>
      </p:sp>
      <p:sp>
        <p:nvSpPr>
          <p:cNvPr id="3" name="Content Placeholder 2"/>
          <p:cNvSpPr>
            <a:spLocks noGrp="1"/>
          </p:cNvSpPr>
          <p:nvPr>
            <p:ph idx="1"/>
          </p:nvPr>
        </p:nvSpPr>
        <p:spPr>
          <a:xfrm>
            <a:off x="457200" y="1600202"/>
            <a:ext cx="8229600" cy="4204228"/>
          </a:xfrm>
          <a:solidFill>
            <a:schemeClr val="tx1"/>
          </a:solidFill>
          <a:ln w="38100">
            <a:solidFill>
              <a:srgbClr val="00B0F0"/>
            </a:solidFill>
          </a:ln>
        </p:spPr>
        <p:txBody>
          <a:bodyPr>
            <a:spAutoFit/>
          </a:bodyPr>
          <a:lstStyle/>
          <a:p>
            <a:r>
              <a:rPr lang="en-US" dirty="0">
                <a:solidFill>
                  <a:schemeClr val="accent5">
                    <a:lumMod val="60000"/>
                    <a:lumOff val="40000"/>
                  </a:schemeClr>
                </a:solidFill>
                <a:latin typeface="Arial Narrow" pitchFamily="34" charset="0"/>
              </a:rPr>
              <a:t>John’s </a:t>
            </a:r>
            <a:r>
              <a:rPr lang="en-US" b="1" dirty="0">
                <a:solidFill>
                  <a:schemeClr val="accent5">
                    <a:lumMod val="60000"/>
                    <a:lumOff val="40000"/>
                  </a:schemeClr>
                </a:solidFill>
                <a:latin typeface="Arial Narrow" pitchFamily="34" charset="0"/>
              </a:rPr>
              <a:t>vision</a:t>
            </a:r>
          </a:p>
          <a:p>
            <a:pPr lvl="1"/>
            <a:r>
              <a:rPr lang="en-US" dirty="0">
                <a:solidFill>
                  <a:schemeClr val="accent5">
                    <a:lumMod val="20000"/>
                    <a:lumOff val="80000"/>
                  </a:schemeClr>
                </a:solidFill>
                <a:latin typeface="Arial Narrow" pitchFamily="34" charset="0"/>
              </a:rPr>
              <a:t>Throne </a:t>
            </a:r>
            <a:r>
              <a:rPr lang="en-US" i="1" dirty="0">
                <a:solidFill>
                  <a:schemeClr val="bg1"/>
                </a:solidFill>
                <a:latin typeface="Arial Narrow" pitchFamily="34" charset="0"/>
              </a:rPr>
              <a:t>“</a:t>
            </a:r>
            <a:r>
              <a:rPr lang="en-US" b="1" i="1" dirty="0">
                <a:solidFill>
                  <a:schemeClr val="bg1"/>
                </a:solidFill>
                <a:latin typeface="Arial Narrow" pitchFamily="34" charset="0"/>
              </a:rPr>
              <a:t>standing in heaven</a:t>
            </a:r>
            <a:r>
              <a:rPr lang="en-US" i="1" dirty="0">
                <a:solidFill>
                  <a:schemeClr val="bg1"/>
                </a:solidFill>
                <a:latin typeface="Arial Narrow" pitchFamily="34" charset="0"/>
              </a:rPr>
              <a:t>” </a:t>
            </a:r>
            <a:r>
              <a:rPr lang="en-US" dirty="0">
                <a:solidFill>
                  <a:schemeClr val="accent5">
                    <a:lumMod val="20000"/>
                    <a:lumOff val="80000"/>
                  </a:schemeClr>
                </a:solidFill>
                <a:latin typeface="Arial Narrow" pitchFamily="34" charset="0"/>
              </a:rPr>
              <a:t>above all others</a:t>
            </a:r>
          </a:p>
          <a:p>
            <a:pPr lvl="1"/>
            <a:r>
              <a:rPr lang="en-US" dirty="0">
                <a:solidFill>
                  <a:schemeClr val="accent5">
                    <a:lumMod val="20000"/>
                    <a:lumOff val="80000"/>
                  </a:schemeClr>
                </a:solidFill>
                <a:latin typeface="Arial Narrow" pitchFamily="34" charset="0"/>
              </a:rPr>
              <a:t>Cannot be overthrown</a:t>
            </a:r>
          </a:p>
          <a:p>
            <a:pPr lvl="1"/>
            <a:r>
              <a:rPr lang="en-US" b="1" dirty="0">
                <a:solidFill>
                  <a:schemeClr val="accent5">
                    <a:lumMod val="20000"/>
                    <a:lumOff val="80000"/>
                  </a:schemeClr>
                </a:solidFill>
                <a:latin typeface="Arial Narrow" pitchFamily="34" charset="0"/>
              </a:rPr>
              <a:t>Occupant </a:t>
            </a:r>
            <a:r>
              <a:rPr lang="en-US" dirty="0">
                <a:solidFill>
                  <a:schemeClr val="accent5">
                    <a:lumMod val="20000"/>
                    <a:lumOff val="80000"/>
                  </a:schemeClr>
                </a:solidFill>
                <a:latin typeface="Arial Narrow" pitchFamily="34" charset="0"/>
              </a:rPr>
              <a:t>…</a:t>
            </a:r>
          </a:p>
          <a:p>
            <a:pPr lvl="1"/>
            <a:r>
              <a:rPr lang="en-US" dirty="0">
                <a:solidFill>
                  <a:schemeClr val="accent5">
                    <a:lumMod val="20000"/>
                    <a:lumOff val="80000"/>
                  </a:schemeClr>
                </a:solidFill>
                <a:latin typeface="Arial Narrow" pitchFamily="34" charset="0"/>
              </a:rPr>
              <a:t>Seen in splendor – precious stones</a:t>
            </a:r>
          </a:p>
          <a:p>
            <a:pPr lvl="1"/>
            <a:r>
              <a:rPr lang="en-US" dirty="0">
                <a:solidFill>
                  <a:schemeClr val="accent5">
                    <a:lumMod val="20000"/>
                    <a:lumOff val="80000"/>
                  </a:schemeClr>
                </a:solidFill>
                <a:latin typeface="Arial Narrow" pitchFamily="34" charset="0"/>
              </a:rPr>
              <a:t>Seen in His “</a:t>
            </a:r>
            <a:r>
              <a:rPr lang="en-US" b="1" dirty="0">
                <a:solidFill>
                  <a:schemeClr val="accent5">
                    <a:lumMod val="20000"/>
                    <a:lumOff val="80000"/>
                  </a:schemeClr>
                </a:solidFill>
                <a:latin typeface="Arial Narrow" pitchFamily="34" charset="0"/>
              </a:rPr>
              <a:t>covenant relationship</a:t>
            </a:r>
            <a:r>
              <a:rPr lang="en-US" dirty="0">
                <a:solidFill>
                  <a:schemeClr val="accent5">
                    <a:lumMod val="20000"/>
                    <a:lumOff val="80000"/>
                  </a:schemeClr>
                </a:solidFill>
                <a:latin typeface="Arial Narrow" pitchFamily="34" charset="0"/>
              </a:rPr>
              <a:t>” to man</a:t>
            </a:r>
          </a:p>
          <a:p>
            <a:pPr lvl="1"/>
            <a:r>
              <a:rPr lang="en-US" i="1" dirty="0">
                <a:solidFill>
                  <a:schemeClr val="bg1"/>
                </a:solidFill>
                <a:latin typeface="Arial Narrow" pitchFamily="34" charset="0"/>
              </a:rPr>
              <a:t>“</a:t>
            </a:r>
            <a:r>
              <a:rPr lang="en-US" b="1" i="1" dirty="0">
                <a:solidFill>
                  <a:schemeClr val="bg1"/>
                </a:solidFill>
                <a:latin typeface="Arial Narrow" pitchFamily="34" charset="0"/>
              </a:rPr>
              <a:t>Rainbow</a:t>
            </a:r>
            <a:r>
              <a:rPr lang="en-US" i="1" dirty="0">
                <a:solidFill>
                  <a:schemeClr val="bg1"/>
                </a:solidFill>
                <a:latin typeface="Arial Narrow" pitchFamily="34" charset="0"/>
              </a:rPr>
              <a:t>” </a:t>
            </a:r>
            <a:r>
              <a:rPr lang="en-US" dirty="0">
                <a:solidFill>
                  <a:schemeClr val="accent5">
                    <a:lumMod val="20000"/>
                    <a:lumOff val="80000"/>
                  </a:schemeClr>
                </a:solidFill>
                <a:latin typeface="Arial Narrow" pitchFamily="34" charset="0"/>
              </a:rPr>
              <a:t>around the throne</a:t>
            </a:r>
          </a:p>
          <a:p>
            <a:pPr lvl="1"/>
            <a:r>
              <a:rPr lang="en-US" b="1" i="1" dirty="0">
                <a:solidFill>
                  <a:schemeClr val="bg1"/>
                </a:solidFill>
                <a:latin typeface="Arial Narrow" pitchFamily="34" charset="0"/>
              </a:rPr>
              <a:t>“Sitting” </a:t>
            </a:r>
            <a:r>
              <a:rPr lang="en-US" dirty="0">
                <a:solidFill>
                  <a:schemeClr val="accent5">
                    <a:lumMod val="20000"/>
                    <a:lumOff val="80000"/>
                  </a:schemeClr>
                </a:solidFill>
                <a:latin typeface="Arial Narrow" pitchFamily="34" charset="0"/>
              </a:rPr>
              <a:t>on the throne</a:t>
            </a:r>
          </a:p>
        </p:txBody>
      </p:sp>
      <p:sp>
        <p:nvSpPr>
          <p:cNvPr id="4" name="Rectangle 3">
            <a:extLst>
              <a:ext uri="{FF2B5EF4-FFF2-40B4-BE49-F238E27FC236}">
                <a16:creationId xmlns:a16="http://schemas.microsoft.com/office/drawing/2014/main" id="{2413272B-15FB-4306-B0A4-A50136A7B3E8}"/>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pPr>
            <a:r>
              <a:rPr lang="en-US" sz="2000" b="1" kern="0" dirty="0">
                <a:solidFill>
                  <a:prstClr val="black"/>
                </a:solidFill>
                <a:latin typeface="Arial" panose="020B0604020202020204" pitchFamily="34" charset="0"/>
                <a:cs typeface="Arial" panose="020B0604020202020204" pitchFamily="34" charset="0"/>
              </a:rPr>
              <a:t>Revelation 4 and 5</a:t>
            </a:r>
          </a:p>
        </p:txBody>
      </p:sp>
    </p:spTree>
    <p:extLst>
      <p:ext uri="{BB962C8B-B14F-4D97-AF65-F5344CB8AC3E}">
        <p14:creationId xmlns:p14="http://schemas.microsoft.com/office/powerpoint/2010/main" val="685846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2" end="2"/>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3" end="3"/>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p:cTn id="25"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4" end="4"/>
                                            </p:txEl>
                                          </p:spTgt>
                                        </p:tgtEl>
                                      </p:cBhvr>
                                    </p:animEffect>
                                  </p:childTnLst>
                                </p:cTn>
                              </p:par>
                              <p:par>
                                <p:cTn id="29" presetID="31" presetClass="entr" presetSubtype="0"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p:cTn id="31"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5" end="5"/>
                                            </p:txEl>
                                          </p:spTgt>
                                        </p:tgtEl>
                                      </p:cBhvr>
                                    </p:animEffect>
                                  </p:childTnLst>
                                </p:cTn>
                              </p:par>
                              <p:par>
                                <p:cTn id="35" presetID="31"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p:cTn id="37"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8"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39"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40" dur="1000"/>
                                        <p:tgtEl>
                                          <p:spTgt spid="3">
                                            <p:txEl>
                                              <p:pRg st="6" end="6"/>
                                            </p:txEl>
                                          </p:spTgt>
                                        </p:tgtEl>
                                      </p:cBhvr>
                                    </p:animEffect>
                                  </p:childTnLst>
                                </p:cTn>
                              </p:par>
                              <p:par>
                                <p:cTn id="41" presetID="31" presetClass="entr" presetSubtype="0" fill="hold"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p:cTn id="43"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4"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45"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46"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34026" y="978694"/>
            <a:ext cx="3181350" cy="222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125" y="978695"/>
            <a:ext cx="2181225" cy="222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1776" y="973933"/>
            <a:ext cx="2238374" cy="222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a:extLst>
              <a:ext uri="{FF2B5EF4-FFF2-40B4-BE49-F238E27FC236}">
                <a16:creationId xmlns:a16="http://schemas.microsoft.com/office/drawing/2014/main" id="{29C336EC-638B-4FA5-AB2D-C139E3424EB1}"/>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pPr>
            <a:r>
              <a:rPr lang="en-US" sz="2000" b="1" kern="0" dirty="0">
                <a:solidFill>
                  <a:prstClr val="black"/>
                </a:solidFill>
                <a:latin typeface="Arial" panose="020B0604020202020204" pitchFamily="34" charset="0"/>
                <a:cs typeface="Arial" panose="020B0604020202020204" pitchFamily="34" charset="0"/>
              </a:rPr>
              <a:t>Revelation 4 and 5</a:t>
            </a:r>
          </a:p>
        </p:txBody>
      </p:sp>
      <p:sp>
        <p:nvSpPr>
          <p:cNvPr id="9" name="TextBox 8">
            <a:extLst>
              <a:ext uri="{FF2B5EF4-FFF2-40B4-BE49-F238E27FC236}">
                <a16:creationId xmlns:a16="http://schemas.microsoft.com/office/drawing/2014/main" id="{0104E860-E76B-4DCD-968C-6EBDF77F3D33}"/>
              </a:ext>
            </a:extLst>
          </p:cNvPr>
          <p:cNvSpPr txBox="1"/>
          <p:nvPr/>
        </p:nvSpPr>
        <p:spPr>
          <a:xfrm>
            <a:off x="419100" y="3238501"/>
            <a:ext cx="7962900" cy="3539430"/>
          </a:xfrm>
          <a:prstGeom prst="rect">
            <a:avLst/>
          </a:prstGeom>
          <a:solidFill>
            <a:schemeClr val="tx1"/>
          </a:solidFill>
        </p:spPr>
        <p:txBody>
          <a:bodyPr wrap="square">
            <a:spAutoFit/>
          </a:bodyPr>
          <a:lstStyle/>
          <a:p>
            <a:r>
              <a:rPr lang="en-US" sz="2800" u="sng" dirty="0">
                <a:solidFill>
                  <a:schemeClr val="bg1"/>
                </a:solidFill>
              </a:rPr>
              <a:t>Jasper</a:t>
            </a:r>
            <a:r>
              <a:rPr lang="en-US" sz="2800" dirty="0">
                <a:solidFill>
                  <a:schemeClr val="bg1"/>
                </a:solidFill>
              </a:rPr>
              <a:t> was an opaque species of different colors, subject to high polish. The New Testament use of the term “jasper,” here and elsewhere referred to a transparent gem, the diamond, or the translucent chalcedon.</a:t>
            </a:r>
          </a:p>
          <a:p>
            <a:r>
              <a:rPr lang="en-US" sz="2800" u="sng" dirty="0">
                <a:solidFill>
                  <a:schemeClr val="bg1"/>
                </a:solidFill>
              </a:rPr>
              <a:t>Sardius</a:t>
            </a:r>
            <a:r>
              <a:rPr lang="en-US" sz="2800" dirty="0">
                <a:solidFill>
                  <a:schemeClr val="bg1"/>
                </a:solidFill>
              </a:rPr>
              <a:t> was an ancient favorite of the engraver’s art, discovered in Asia Minor, of lasting beauty of color; it was a brilliant flesh red.</a:t>
            </a:r>
          </a:p>
        </p:txBody>
      </p:sp>
    </p:spTree>
    <p:extLst>
      <p:ext uri="{BB962C8B-B14F-4D97-AF65-F5344CB8AC3E}">
        <p14:creationId xmlns:p14="http://schemas.microsoft.com/office/powerpoint/2010/main" val="935167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2E862-DF9B-4095-AB45-FA97B5EBB239}"/>
              </a:ext>
            </a:extLst>
          </p:cNvPr>
          <p:cNvSpPr>
            <a:spLocks noGrp="1"/>
          </p:cNvSpPr>
          <p:nvPr>
            <p:ph type="title"/>
          </p:nvPr>
        </p:nvSpPr>
        <p:spPr>
          <a:xfrm>
            <a:off x="628650" y="54871"/>
            <a:ext cx="7886700" cy="701731"/>
          </a:xfrm>
        </p:spPr>
        <p:txBody>
          <a:bodyPr>
            <a:spAutoFit/>
          </a:bodyPr>
          <a:lstStyle/>
          <a:p>
            <a:r>
              <a:rPr lang="en-US" b="1" dirty="0">
                <a:solidFill>
                  <a:schemeClr val="tx1"/>
                </a:solidFill>
              </a:rPr>
              <a:t>Resources used:</a:t>
            </a:r>
            <a:endParaRPr lang="en-US" dirty="0">
              <a:solidFill>
                <a:schemeClr val="tx1"/>
              </a:solidFill>
            </a:endParaRPr>
          </a:p>
        </p:txBody>
      </p:sp>
      <p:sp>
        <p:nvSpPr>
          <p:cNvPr id="3" name="Content Placeholder 2">
            <a:extLst>
              <a:ext uri="{FF2B5EF4-FFF2-40B4-BE49-F238E27FC236}">
                <a16:creationId xmlns:a16="http://schemas.microsoft.com/office/drawing/2014/main" id="{02A03C2B-197C-47B6-B860-A4CE7A6D08AC}"/>
              </a:ext>
            </a:extLst>
          </p:cNvPr>
          <p:cNvSpPr>
            <a:spLocks noGrp="1"/>
          </p:cNvSpPr>
          <p:nvPr>
            <p:ph idx="1"/>
          </p:nvPr>
        </p:nvSpPr>
        <p:spPr>
          <a:xfrm>
            <a:off x="160256" y="825629"/>
            <a:ext cx="8814062" cy="5858014"/>
          </a:xfrm>
        </p:spPr>
        <p:txBody>
          <a:bodyPr wrap="square">
            <a:spAutoFit/>
          </a:bodyPr>
          <a:lstStyle/>
          <a:p>
            <a:r>
              <a:rPr lang="en-US" sz="2000" dirty="0">
                <a:solidFill>
                  <a:schemeClr val="tx1"/>
                </a:solidFill>
              </a:rPr>
              <a:t>A Study Of The Book Of Revelation by Bob Dodson</a:t>
            </a:r>
          </a:p>
          <a:p>
            <a:r>
              <a:rPr lang="en-US" sz="2000" dirty="0">
                <a:solidFill>
                  <a:schemeClr val="tx1"/>
                </a:solidFill>
              </a:rPr>
              <a:t>More Than Conquerors by William Hendriksen</a:t>
            </a:r>
          </a:p>
          <a:p>
            <a:r>
              <a:rPr lang="en-US" sz="2000" dirty="0">
                <a:solidFill>
                  <a:schemeClr val="tx1"/>
                </a:solidFill>
              </a:rPr>
              <a:t>Overcoming With The Lamb, Florida College Annual Lectures, February 7-10, 1994</a:t>
            </a:r>
          </a:p>
          <a:p>
            <a:r>
              <a:rPr lang="en-US" sz="2000" dirty="0">
                <a:solidFill>
                  <a:schemeClr val="tx1"/>
                </a:solidFill>
              </a:rPr>
              <a:t>Revelation: An Introduction and Commentary by Homer Hailey</a:t>
            </a:r>
          </a:p>
          <a:p>
            <a:r>
              <a:rPr lang="en-US" sz="2000" dirty="0">
                <a:solidFill>
                  <a:schemeClr val="tx1"/>
                </a:solidFill>
              </a:rPr>
              <a:t>Revelation (Truth Commentaries) by Robert Harkrider</a:t>
            </a:r>
          </a:p>
          <a:p>
            <a:r>
              <a:rPr lang="en-US" sz="2000" dirty="0">
                <a:solidFill>
                  <a:schemeClr val="tx1"/>
                </a:solidFill>
              </a:rPr>
              <a:t>Revelation (A Study Workbook) by Robert Harkrider</a:t>
            </a:r>
          </a:p>
          <a:p>
            <a:r>
              <a:rPr lang="en-US" sz="2000" dirty="0">
                <a:solidFill>
                  <a:schemeClr val="tx1"/>
                </a:solidFill>
              </a:rPr>
              <a:t>Revelation by Donnie Rader</a:t>
            </a:r>
          </a:p>
          <a:p>
            <a:r>
              <a:rPr lang="en-US" sz="2000" dirty="0">
                <a:solidFill>
                  <a:schemeClr val="tx1"/>
                </a:solidFill>
              </a:rPr>
              <a:t>Studies In The Book Of Revelation by Ferrell Jenkins</a:t>
            </a:r>
          </a:p>
          <a:p>
            <a:r>
              <a:rPr lang="en-US" sz="2000" dirty="0">
                <a:solidFill>
                  <a:schemeClr val="tx1"/>
                </a:solidFill>
              </a:rPr>
              <a:t>The Old Testament In The Book Of Revelation by Ferrell Jenkins</a:t>
            </a:r>
          </a:p>
          <a:p>
            <a:r>
              <a:rPr lang="en-US" sz="2000" dirty="0">
                <a:solidFill>
                  <a:schemeClr val="tx1"/>
                </a:solidFill>
              </a:rPr>
              <a:t>The Revelation Of Saint John The Divine by G.B. Caird</a:t>
            </a:r>
          </a:p>
          <a:p>
            <a:r>
              <a:rPr lang="en-US" sz="2000" dirty="0">
                <a:solidFill>
                  <a:schemeClr val="tx1"/>
                </a:solidFill>
              </a:rPr>
              <a:t>The Book of Revelation by Foy E. Wallace</a:t>
            </a:r>
          </a:p>
          <a:p>
            <a:r>
              <a:rPr lang="en-US" sz="2000" dirty="0">
                <a:solidFill>
                  <a:schemeClr val="tx1"/>
                </a:solidFill>
              </a:rPr>
              <a:t>The Avenging of the Apostles and Prophets by Arthur M. Ogden</a:t>
            </a:r>
          </a:p>
          <a:p>
            <a:r>
              <a:rPr lang="en-US" sz="2000" dirty="0">
                <a:solidFill>
                  <a:schemeClr val="tx1"/>
                </a:solidFill>
              </a:rPr>
              <a:t>Worthy Is The Lamb by Ray Summers</a:t>
            </a:r>
          </a:p>
          <a:p>
            <a:r>
              <a:rPr lang="en-US" sz="2000" dirty="0">
                <a:solidFill>
                  <a:schemeClr val="tx1"/>
                </a:solidFill>
              </a:rPr>
              <a:t>Written exchange on “The Domitian Persecution” between Arthur M. Ogden and Ferrell Jenkins presented in Searching The Scriptures, June 12, 1989, pages 7-12</a:t>
            </a:r>
          </a:p>
        </p:txBody>
      </p:sp>
      <p:sp>
        <p:nvSpPr>
          <p:cNvPr id="4" name="Slide Number Placeholder 3">
            <a:extLst>
              <a:ext uri="{FF2B5EF4-FFF2-40B4-BE49-F238E27FC236}">
                <a16:creationId xmlns:a16="http://schemas.microsoft.com/office/drawing/2014/main" id="{40224E7D-2D11-4884-8988-18A78F2A0380}"/>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1DD7C3C-26EA-48D1-89DB-82086917E937}" type="slidenum">
              <a:rPr kumimoji="0" lang="en-US" altLang="en-US" sz="900" b="1"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altLang="en-US" sz="900" b="1"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33462491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9C336EC-638B-4FA5-AB2D-C139E3424EB1}"/>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pPr>
            <a:r>
              <a:rPr lang="en-US" sz="2000" b="1" kern="0" dirty="0">
                <a:solidFill>
                  <a:prstClr val="black"/>
                </a:solidFill>
                <a:latin typeface="Arial" panose="020B0604020202020204" pitchFamily="34" charset="0"/>
                <a:cs typeface="Arial" panose="020B0604020202020204" pitchFamily="34" charset="0"/>
              </a:rPr>
              <a:t>Revelation 4 and 5</a:t>
            </a:r>
          </a:p>
        </p:txBody>
      </p:sp>
      <p:sp>
        <p:nvSpPr>
          <p:cNvPr id="9" name="TextBox 8">
            <a:extLst>
              <a:ext uri="{FF2B5EF4-FFF2-40B4-BE49-F238E27FC236}">
                <a16:creationId xmlns:a16="http://schemas.microsoft.com/office/drawing/2014/main" id="{0104E860-E76B-4DCD-968C-6EBDF77F3D33}"/>
              </a:ext>
            </a:extLst>
          </p:cNvPr>
          <p:cNvSpPr txBox="1"/>
          <p:nvPr/>
        </p:nvSpPr>
        <p:spPr>
          <a:xfrm>
            <a:off x="584464" y="3838577"/>
            <a:ext cx="8010144" cy="2677656"/>
          </a:xfrm>
          <a:prstGeom prst="rect">
            <a:avLst/>
          </a:prstGeom>
          <a:solidFill>
            <a:schemeClr val="tx1"/>
          </a:solidFill>
        </p:spPr>
        <p:txBody>
          <a:bodyPr wrap="square">
            <a:spAutoFit/>
          </a:bodyPr>
          <a:lstStyle/>
          <a:p>
            <a:r>
              <a:rPr lang="en-US" sz="2800" i="1" dirty="0">
                <a:solidFill>
                  <a:schemeClr val="bg1"/>
                </a:solidFill>
              </a:rPr>
              <a:t>“A rainbow round about the throne”</a:t>
            </a:r>
            <a:r>
              <a:rPr lang="en-US" sz="2800" dirty="0">
                <a:solidFill>
                  <a:schemeClr val="bg1"/>
                </a:solidFill>
              </a:rPr>
              <a:t> – 4:3.</a:t>
            </a:r>
          </a:p>
          <a:p>
            <a:r>
              <a:rPr lang="en-US" sz="2800" dirty="0">
                <a:solidFill>
                  <a:schemeClr val="bg1"/>
                </a:solidFill>
              </a:rPr>
              <a:t>The rainbow stands for a covenant (Genesis 9:13-17)</a:t>
            </a:r>
          </a:p>
          <a:p>
            <a:r>
              <a:rPr lang="en-US" sz="2800" dirty="0">
                <a:solidFill>
                  <a:schemeClr val="bg1"/>
                </a:solidFill>
              </a:rPr>
              <a:t>and the emblem here is of the covenanted protection from the judgment of impending events ; not escape from the suffering, but exemption from judgments, which would come upon the enemies of the church.</a:t>
            </a:r>
          </a:p>
        </p:txBody>
      </p:sp>
      <p:pic>
        <p:nvPicPr>
          <p:cNvPr id="2" name="Picture 6">
            <a:extLst>
              <a:ext uri="{FF2B5EF4-FFF2-40B4-BE49-F238E27FC236}">
                <a16:creationId xmlns:a16="http://schemas.microsoft.com/office/drawing/2014/main" id="{83CAF620-0881-4D3E-91F8-41CCC4BB59A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6737" y="681038"/>
            <a:ext cx="8010525"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76954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9C336EC-638B-4FA5-AB2D-C139E3424EB1}"/>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pPr>
            <a:r>
              <a:rPr lang="en-US" sz="2000" b="1" kern="0" dirty="0">
                <a:solidFill>
                  <a:prstClr val="black"/>
                </a:solidFill>
                <a:latin typeface="Arial" panose="020B0604020202020204" pitchFamily="34" charset="0"/>
                <a:cs typeface="Arial" panose="020B0604020202020204" pitchFamily="34" charset="0"/>
              </a:rPr>
              <a:t>Revelation 4 and 5</a:t>
            </a:r>
          </a:p>
        </p:txBody>
      </p:sp>
      <p:sp>
        <p:nvSpPr>
          <p:cNvPr id="9" name="TextBox 8">
            <a:extLst>
              <a:ext uri="{FF2B5EF4-FFF2-40B4-BE49-F238E27FC236}">
                <a16:creationId xmlns:a16="http://schemas.microsoft.com/office/drawing/2014/main" id="{0104E860-E76B-4DCD-968C-6EBDF77F3D33}"/>
              </a:ext>
            </a:extLst>
          </p:cNvPr>
          <p:cNvSpPr txBox="1"/>
          <p:nvPr/>
        </p:nvSpPr>
        <p:spPr>
          <a:xfrm>
            <a:off x="566737" y="3619500"/>
            <a:ext cx="8048624" cy="3108543"/>
          </a:xfrm>
          <a:prstGeom prst="rect">
            <a:avLst/>
          </a:prstGeom>
          <a:solidFill>
            <a:schemeClr val="tx1"/>
          </a:solidFill>
        </p:spPr>
        <p:txBody>
          <a:bodyPr wrap="square">
            <a:spAutoFit/>
          </a:bodyPr>
          <a:lstStyle/>
          <a:p>
            <a:r>
              <a:rPr lang="en-US" sz="2800" i="1" dirty="0">
                <a:solidFill>
                  <a:schemeClr val="bg1"/>
                </a:solidFill>
              </a:rPr>
              <a:t>“In sight like an emerald”</a:t>
            </a:r>
            <a:r>
              <a:rPr lang="en-US" sz="2800" dirty="0">
                <a:solidFill>
                  <a:schemeClr val="bg1"/>
                </a:solidFill>
              </a:rPr>
              <a:t> – 4:3.</a:t>
            </a:r>
          </a:p>
          <a:p>
            <a:r>
              <a:rPr lang="en-US" sz="2800" dirty="0">
                <a:solidFill>
                  <a:schemeClr val="bg1"/>
                </a:solidFill>
              </a:rPr>
              <a:t>The rainbow is a seven-color reflection. Its brilliance</a:t>
            </a:r>
          </a:p>
          <a:p>
            <a:r>
              <a:rPr lang="en-US" sz="2800" dirty="0">
                <a:solidFill>
                  <a:schemeClr val="bg1"/>
                </a:solidFill>
              </a:rPr>
              <a:t>appears between the shining sun and the rain clouds. Here </a:t>
            </a:r>
            <a:r>
              <a:rPr lang="en-US" sz="2800" i="1" dirty="0">
                <a:solidFill>
                  <a:schemeClr val="bg1"/>
                </a:solidFill>
              </a:rPr>
              <a:t>emerald</a:t>
            </a:r>
            <a:r>
              <a:rPr lang="en-US" sz="2800" dirty="0">
                <a:solidFill>
                  <a:schemeClr val="bg1"/>
                </a:solidFill>
              </a:rPr>
              <a:t> in the bow is specified – a very precious gem, of deep green color – which is its real value, as the deepest colors were the prized. The word </a:t>
            </a:r>
            <a:r>
              <a:rPr lang="en-US" sz="2800" i="1" dirty="0">
                <a:solidFill>
                  <a:schemeClr val="bg1"/>
                </a:solidFill>
              </a:rPr>
              <a:t>emerald</a:t>
            </a:r>
            <a:r>
              <a:rPr lang="en-US" sz="2800" dirty="0">
                <a:solidFill>
                  <a:schemeClr val="bg1"/>
                </a:solidFill>
              </a:rPr>
              <a:t> had a root meaning of glowing.</a:t>
            </a:r>
          </a:p>
        </p:txBody>
      </p:sp>
      <p:pic>
        <p:nvPicPr>
          <p:cNvPr id="2" name="Picture 6">
            <a:extLst>
              <a:ext uri="{FF2B5EF4-FFF2-40B4-BE49-F238E27FC236}">
                <a16:creationId xmlns:a16="http://schemas.microsoft.com/office/drawing/2014/main" id="{83CAF620-0881-4D3E-91F8-41CCC4BB59A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6737" y="571500"/>
            <a:ext cx="8010525"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52829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9152"/>
            <a:ext cx="8229600" cy="769441"/>
          </a:xfrm>
          <a:solidFill>
            <a:srgbClr val="0000FF"/>
          </a:solidFill>
          <a:ln w="38100">
            <a:solidFill>
              <a:srgbClr val="00B0F0"/>
            </a:solidFill>
          </a:ln>
        </p:spPr>
        <p:txBody>
          <a:bodyPr>
            <a:spAutoFit/>
          </a:bodyPr>
          <a:lstStyle/>
          <a:p>
            <a:r>
              <a:rPr lang="en-US" b="1" u="sng" dirty="0">
                <a:solidFill>
                  <a:schemeClr val="accent5">
                    <a:lumMod val="60000"/>
                    <a:lumOff val="40000"/>
                  </a:schemeClr>
                </a:solidFill>
                <a:latin typeface="Arial" pitchFamily="34" charset="0"/>
                <a:cs typeface="Arial" pitchFamily="34" charset="0"/>
              </a:rPr>
              <a:t>Revelation 4:4</a:t>
            </a:r>
          </a:p>
        </p:txBody>
      </p:sp>
      <p:pic>
        <p:nvPicPr>
          <p:cNvPr id="4" name="Content Placeholder 3"/>
          <p:cNvPicPr>
            <a:picLocks noGrp="1" noChangeAspect="1" noChangeArrowheads="1"/>
          </p:cNvPicPr>
          <p:nvPr>
            <p:ph idx="1"/>
          </p:nvPr>
        </p:nvPicPr>
        <p:blipFill>
          <a:blip r:embed="rId2" cstate="print"/>
          <a:srcRect/>
          <a:stretch>
            <a:fillRect/>
          </a:stretch>
        </p:blipFill>
        <p:spPr bwMode="auto">
          <a:xfrm>
            <a:off x="914400" y="1447802"/>
            <a:ext cx="7086600" cy="4983163"/>
          </a:xfrm>
          <a:prstGeom prst="rect">
            <a:avLst/>
          </a:prstGeom>
          <a:noFill/>
          <a:ln w="9525">
            <a:noFill/>
            <a:miter lim="800000"/>
            <a:headEnd/>
            <a:tailEnd/>
          </a:ln>
        </p:spPr>
      </p:pic>
      <p:sp>
        <p:nvSpPr>
          <p:cNvPr id="5" name="TextBox 4"/>
          <p:cNvSpPr txBox="1"/>
          <p:nvPr/>
        </p:nvSpPr>
        <p:spPr>
          <a:xfrm>
            <a:off x="1714108" y="1828018"/>
            <a:ext cx="5410200" cy="3108543"/>
          </a:xfrm>
          <a:prstGeom prst="rect">
            <a:avLst/>
          </a:prstGeom>
          <a:noFill/>
        </p:spPr>
        <p:txBody>
          <a:bodyPr wrap="square" rtlCol="0">
            <a:spAutoFit/>
          </a:bodyPr>
          <a:lstStyle/>
          <a:p>
            <a:pPr algn="ctr"/>
            <a:r>
              <a:rPr lang="en-US" sz="2800" b="1" i="1" dirty="0">
                <a:solidFill>
                  <a:srgbClr val="0000FF"/>
                </a:solidFill>
                <a:latin typeface="Arial" pitchFamily="34" charset="0"/>
                <a:cs typeface="Arial" pitchFamily="34" charset="0"/>
              </a:rPr>
              <a:t>“ And round about the throne (were) four and twenty thrones: and upon the thrones (I saw) four and twenty elders sitting, arrayed in white garments; and on their heads crowns of gold.”</a:t>
            </a:r>
          </a:p>
        </p:txBody>
      </p:sp>
      <p:sp>
        <p:nvSpPr>
          <p:cNvPr id="6" name="TextBox 5"/>
          <p:cNvSpPr txBox="1"/>
          <p:nvPr/>
        </p:nvSpPr>
        <p:spPr>
          <a:xfrm>
            <a:off x="1524000" y="5257802"/>
            <a:ext cx="5715000" cy="584775"/>
          </a:xfrm>
          <a:prstGeom prst="rect">
            <a:avLst/>
          </a:prstGeom>
          <a:solidFill>
            <a:srgbClr val="0000FF"/>
          </a:solidFill>
          <a:ln>
            <a:solidFill>
              <a:srgbClr val="00B0F0"/>
            </a:solidFill>
          </a:ln>
        </p:spPr>
        <p:txBody>
          <a:bodyPr wrap="square" rtlCol="0">
            <a:spAutoFit/>
          </a:bodyPr>
          <a:lstStyle/>
          <a:p>
            <a:pPr algn="ctr"/>
            <a:r>
              <a:rPr lang="en-US" sz="3200" b="1" dirty="0">
                <a:solidFill>
                  <a:srgbClr val="4BACC6">
                    <a:lumMod val="60000"/>
                    <a:lumOff val="40000"/>
                  </a:srgbClr>
                </a:solidFill>
                <a:latin typeface="Arial" pitchFamily="34" charset="0"/>
                <a:cs typeface="Arial" pitchFamily="34" charset="0"/>
              </a:rPr>
              <a:t>24 Elders</a:t>
            </a:r>
          </a:p>
        </p:txBody>
      </p:sp>
      <p:sp>
        <p:nvSpPr>
          <p:cNvPr id="7" name="Rectangle 6">
            <a:extLst>
              <a:ext uri="{FF2B5EF4-FFF2-40B4-BE49-F238E27FC236}">
                <a16:creationId xmlns:a16="http://schemas.microsoft.com/office/drawing/2014/main" id="{292D2759-D27F-44F1-8823-12DDA48B492B}"/>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pPr>
            <a:r>
              <a:rPr lang="en-US" sz="2000" b="1" kern="0" dirty="0">
                <a:solidFill>
                  <a:prstClr val="black"/>
                </a:solidFill>
                <a:latin typeface="Arial" panose="020B0604020202020204" pitchFamily="34" charset="0"/>
                <a:cs typeface="Arial" panose="020B0604020202020204" pitchFamily="34" charset="0"/>
              </a:rPr>
              <a:t>Revelation 4 and 5</a:t>
            </a:r>
          </a:p>
        </p:txBody>
      </p:sp>
    </p:spTree>
    <p:extLst>
      <p:ext uri="{BB962C8B-B14F-4D97-AF65-F5344CB8AC3E}">
        <p14:creationId xmlns:p14="http://schemas.microsoft.com/office/powerpoint/2010/main" val="3371973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a:extLst>
              <a:ext uri="{FF2B5EF4-FFF2-40B4-BE49-F238E27FC236}">
                <a16:creationId xmlns:a16="http://schemas.microsoft.com/office/drawing/2014/main" id="{26C16234-9D0B-455B-AEF0-D5CCE476BE9B}"/>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pPr>
            <a:r>
              <a:rPr lang="en-US" sz="2000" b="1" kern="0" dirty="0">
                <a:solidFill>
                  <a:prstClr val="black"/>
                </a:solidFill>
                <a:latin typeface="Arial" panose="020B0604020202020204" pitchFamily="34" charset="0"/>
                <a:cs typeface="Arial" panose="020B0604020202020204" pitchFamily="34" charset="0"/>
              </a:rPr>
              <a:t>Revelation 4 and 5</a:t>
            </a:r>
          </a:p>
        </p:txBody>
      </p:sp>
    </p:spTree>
    <p:extLst>
      <p:ext uri="{BB962C8B-B14F-4D97-AF65-F5344CB8AC3E}">
        <p14:creationId xmlns:p14="http://schemas.microsoft.com/office/powerpoint/2010/main" val="42136633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6163"/>
            <a:ext cx="8229600" cy="769441"/>
          </a:xfrm>
          <a:solidFill>
            <a:srgbClr val="0000FF"/>
          </a:solidFill>
          <a:ln w="38100">
            <a:solidFill>
              <a:srgbClr val="00B0F0"/>
            </a:solidFill>
          </a:ln>
        </p:spPr>
        <p:txBody>
          <a:bodyPr>
            <a:spAutoFit/>
          </a:bodyPr>
          <a:lstStyle/>
          <a:p>
            <a:r>
              <a:rPr lang="en-US" b="1" u="sng" dirty="0">
                <a:solidFill>
                  <a:schemeClr val="accent5">
                    <a:lumMod val="60000"/>
                    <a:lumOff val="40000"/>
                  </a:schemeClr>
                </a:solidFill>
                <a:latin typeface="Arial" pitchFamily="34" charset="0"/>
                <a:cs typeface="Arial" pitchFamily="34" charset="0"/>
              </a:rPr>
              <a:t>24 Thrones – 24 Elders</a:t>
            </a:r>
          </a:p>
        </p:txBody>
      </p:sp>
      <p:sp>
        <p:nvSpPr>
          <p:cNvPr id="3" name="Content Placeholder 2"/>
          <p:cNvSpPr>
            <a:spLocks noGrp="1"/>
          </p:cNvSpPr>
          <p:nvPr>
            <p:ph idx="1"/>
          </p:nvPr>
        </p:nvSpPr>
        <p:spPr>
          <a:xfrm>
            <a:off x="457200" y="1600202"/>
            <a:ext cx="8229600" cy="3662541"/>
          </a:xfrm>
          <a:solidFill>
            <a:schemeClr val="tx1"/>
          </a:solidFill>
          <a:ln w="38100">
            <a:solidFill>
              <a:srgbClr val="00B0F0"/>
            </a:solidFill>
          </a:ln>
        </p:spPr>
        <p:txBody>
          <a:bodyPr>
            <a:spAutoFit/>
          </a:bodyPr>
          <a:lstStyle/>
          <a:p>
            <a:pPr marL="0" indent="0">
              <a:buNone/>
            </a:pPr>
            <a:r>
              <a:rPr lang="en-US" dirty="0">
                <a:solidFill>
                  <a:schemeClr val="accent5">
                    <a:lumMod val="60000"/>
                    <a:lumOff val="40000"/>
                  </a:schemeClr>
                </a:solidFill>
                <a:latin typeface="Arial Narrow" pitchFamily="34" charset="0"/>
              </a:rPr>
              <a:t>24 </a:t>
            </a:r>
            <a:r>
              <a:rPr lang="en-US" b="1" dirty="0">
                <a:solidFill>
                  <a:schemeClr val="accent5">
                    <a:lumMod val="60000"/>
                    <a:lumOff val="40000"/>
                  </a:schemeClr>
                </a:solidFill>
                <a:latin typeface="Arial Narrow" pitchFamily="34" charset="0"/>
              </a:rPr>
              <a:t>Thrones </a:t>
            </a:r>
            <a:r>
              <a:rPr lang="en-US" dirty="0">
                <a:solidFill>
                  <a:schemeClr val="accent5">
                    <a:lumMod val="60000"/>
                    <a:lumOff val="40000"/>
                  </a:schemeClr>
                </a:solidFill>
                <a:latin typeface="Arial Narrow" pitchFamily="34" charset="0"/>
              </a:rPr>
              <a:t>– 24 </a:t>
            </a:r>
            <a:r>
              <a:rPr lang="en-US" b="1" dirty="0">
                <a:solidFill>
                  <a:schemeClr val="accent5">
                    <a:lumMod val="60000"/>
                    <a:lumOff val="40000"/>
                  </a:schemeClr>
                </a:solidFill>
                <a:latin typeface="Arial Narrow" pitchFamily="34" charset="0"/>
              </a:rPr>
              <a:t>Elders </a:t>
            </a:r>
            <a:r>
              <a:rPr lang="en-US" dirty="0">
                <a:solidFill>
                  <a:schemeClr val="accent5">
                    <a:lumMod val="60000"/>
                    <a:lumOff val="40000"/>
                  </a:schemeClr>
                </a:solidFill>
                <a:latin typeface="Arial Narrow" pitchFamily="34" charset="0"/>
              </a:rPr>
              <a:t>= “organized religion” (12)</a:t>
            </a:r>
          </a:p>
          <a:p>
            <a:pPr>
              <a:spcBef>
                <a:spcPts val="1200"/>
              </a:spcBef>
            </a:pPr>
            <a:r>
              <a:rPr lang="en-US" dirty="0">
                <a:solidFill>
                  <a:schemeClr val="accent5">
                    <a:lumMod val="60000"/>
                    <a:lumOff val="40000"/>
                  </a:schemeClr>
                </a:solidFill>
                <a:latin typeface="Arial Narrow" pitchFamily="34" charset="0"/>
              </a:rPr>
              <a:t>God’s “</a:t>
            </a:r>
            <a:r>
              <a:rPr lang="en-US" b="1" u="sng" dirty="0">
                <a:solidFill>
                  <a:schemeClr val="accent5">
                    <a:lumMod val="60000"/>
                    <a:lumOff val="40000"/>
                  </a:schemeClr>
                </a:solidFill>
                <a:latin typeface="Arial Narrow" pitchFamily="34" charset="0"/>
              </a:rPr>
              <a:t>redeemed</a:t>
            </a:r>
            <a:r>
              <a:rPr lang="en-US" dirty="0">
                <a:solidFill>
                  <a:schemeClr val="accent5">
                    <a:lumMod val="60000"/>
                    <a:lumOff val="40000"/>
                  </a:schemeClr>
                </a:solidFill>
                <a:latin typeface="Arial Narrow" pitchFamily="34" charset="0"/>
              </a:rPr>
              <a:t>” on both sides of the cross? (</a:t>
            </a:r>
            <a:r>
              <a:rPr lang="en-US" b="1" dirty="0">
                <a:solidFill>
                  <a:schemeClr val="accent5">
                    <a:lumMod val="60000"/>
                    <a:lumOff val="40000"/>
                  </a:schemeClr>
                </a:solidFill>
                <a:latin typeface="Arial Narrow" pitchFamily="34" charset="0"/>
              </a:rPr>
              <a:t>21:12-14</a:t>
            </a:r>
            <a:r>
              <a:rPr lang="en-US" dirty="0">
                <a:solidFill>
                  <a:schemeClr val="accent5">
                    <a:lumMod val="60000"/>
                    <a:lumOff val="40000"/>
                  </a:schemeClr>
                </a:solidFill>
                <a:latin typeface="Arial Narrow" pitchFamily="34" charset="0"/>
              </a:rPr>
              <a:t>) Not until the final consummation …</a:t>
            </a:r>
          </a:p>
          <a:p>
            <a:pPr>
              <a:spcBef>
                <a:spcPts val="1200"/>
              </a:spcBef>
            </a:pPr>
            <a:r>
              <a:rPr lang="en-US" dirty="0">
                <a:solidFill>
                  <a:schemeClr val="accent5">
                    <a:lumMod val="60000"/>
                    <a:lumOff val="40000"/>
                  </a:schemeClr>
                </a:solidFill>
                <a:latin typeface="Arial Narrow" pitchFamily="34" charset="0"/>
              </a:rPr>
              <a:t>Around </a:t>
            </a:r>
            <a:r>
              <a:rPr lang="en-US" b="1" u="sng" dirty="0">
                <a:solidFill>
                  <a:schemeClr val="accent5">
                    <a:lumMod val="60000"/>
                    <a:lumOff val="40000"/>
                  </a:schemeClr>
                </a:solidFill>
                <a:latin typeface="Arial Narrow" pitchFamily="34" charset="0"/>
              </a:rPr>
              <a:t>the throne</a:t>
            </a:r>
          </a:p>
          <a:p>
            <a:pPr>
              <a:spcBef>
                <a:spcPts val="1200"/>
              </a:spcBef>
            </a:pPr>
            <a:r>
              <a:rPr lang="en-US" dirty="0">
                <a:solidFill>
                  <a:schemeClr val="accent5">
                    <a:lumMod val="60000"/>
                    <a:lumOff val="40000"/>
                  </a:schemeClr>
                </a:solidFill>
                <a:latin typeface="Arial Narrow" pitchFamily="34" charset="0"/>
              </a:rPr>
              <a:t>Clothed in </a:t>
            </a:r>
            <a:r>
              <a:rPr lang="en-US" b="1" dirty="0">
                <a:solidFill>
                  <a:schemeClr val="bg1"/>
                </a:solidFill>
                <a:latin typeface="Arial Narrow" pitchFamily="34" charset="0"/>
              </a:rPr>
              <a:t>white garments</a:t>
            </a:r>
          </a:p>
          <a:p>
            <a:pPr>
              <a:spcBef>
                <a:spcPts val="1200"/>
              </a:spcBef>
            </a:pPr>
            <a:r>
              <a:rPr lang="en-US" b="1" dirty="0">
                <a:solidFill>
                  <a:schemeClr val="bg1"/>
                </a:solidFill>
                <a:latin typeface="Arial Narrow" pitchFamily="34" charset="0"/>
              </a:rPr>
              <a:t>Golden crowns </a:t>
            </a:r>
            <a:r>
              <a:rPr lang="en-US" dirty="0">
                <a:solidFill>
                  <a:schemeClr val="accent5">
                    <a:lumMod val="60000"/>
                    <a:lumOff val="40000"/>
                  </a:schemeClr>
                </a:solidFill>
                <a:latin typeface="Arial Narrow" pitchFamily="34" charset="0"/>
              </a:rPr>
              <a:t>(</a:t>
            </a:r>
            <a:r>
              <a:rPr lang="en-US" i="1" dirty="0" err="1">
                <a:solidFill>
                  <a:schemeClr val="accent5">
                    <a:lumMod val="60000"/>
                    <a:lumOff val="40000"/>
                  </a:schemeClr>
                </a:solidFill>
                <a:latin typeface="Arial Narrow" pitchFamily="34" charset="0"/>
              </a:rPr>
              <a:t>stephanos</a:t>
            </a:r>
            <a:r>
              <a:rPr lang="en-US" i="1" dirty="0">
                <a:solidFill>
                  <a:schemeClr val="accent5">
                    <a:lumMod val="60000"/>
                    <a:lumOff val="40000"/>
                  </a:schemeClr>
                </a:solidFill>
                <a:latin typeface="Arial Narrow" pitchFamily="34" charset="0"/>
              </a:rPr>
              <a:t> </a:t>
            </a:r>
            <a:r>
              <a:rPr lang="en-US" dirty="0">
                <a:solidFill>
                  <a:schemeClr val="accent5">
                    <a:lumMod val="60000"/>
                    <a:lumOff val="40000"/>
                  </a:schemeClr>
                </a:solidFill>
                <a:latin typeface="Arial Narrow" pitchFamily="34" charset="0"/>
              </a:rPr>
              <a:t>= victory)</a:t>
            </a:r>
          </a:p>
        </p:txBody>
      </p:sp>
      <p:sp>
        <p:nvSpPr>
          <p:cNvPr id="4" name="Rectangle 3">
            <a:extLst>
              <a:ext uri="{FF2B5EF4-FFF2-40B4-BE49-F238E27FC236}">
                <a16:creationId xmlns:a16="http://schemas.microsoft.com/office/drawing/2014/main" id="{96D8CE59-6FC1-42E0-9D43-ED31BC683F19}"/>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pPr>
            <a:r>
              <a:rPr lang="en-US" sz="2000" b="1" kern="0" dirty="0">
                <a:solidFill>
                  <a:prstClr val="black"/>
                </a:solidFill>
                <a:latin typeface="Arial" panose="020B0604020202020204" pitchFamily="34" charset="0"/>
                <a:cs typeface="Arial" panose="020B0604020202020204" pitchFamily="34" charset="0"/>
              </a:rPr>
              <a:t>Revelation 4 and 5</a:t>
            </a:r>
          </a:p>
        </p:txBody>
      </p:sp>
    </p:spTree>
    <p:extLst>
      <p:ext uri="{BB962C8B-B14F-4D97-AF65-F5344CB8AC3E}">
        <p14:creationId xmlns:p14="http://schemas.microsoft.com/office/powerpoint/2010/main" val="3020695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2" end="2"/>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3" end="3"/>
                                            </p:txEl>
                                          </p:spTgt>
                                        </p:tgtEl>
                                      </p:cBhvr>
                                    </p:animEffect>
                                  </p:childTnLst>
                                </p:cTn>
                              </p:par>
                              <p:par>
                                <p:cTn id="29" presetID="31"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2"/>
            <a:ext cx="8229600" cy="2357568"/>
          </a:xfrm>
          <a:solidFill>
            <a:schemeClr val="tx1"/>
          </a:solidFill>
          <a:ln w="38100">
            <a:solidFill>
              <a:srgbClr val="00B0F0"/>
            </a:solidFill>
          </a:ln>
        </p:spPr>
        <p:txBody>
          <a:bodyPr>
            <a:spAutoFit/>
          </a:bodyPr>
          <a:lstStyle/>
          <a:p>
            <a:pPr marL="0" indent="0">
              <a:buNone/>
            </a:pPr>
            <a:r>
              <a:rPr lang="en-US" dirty="0">
                <a:solidFill>
                  <a:schemeClr val="accent5">
                    <a:lumMod val="60000"/>
                    <a:lumOff val="40000"/>
                  </a:schemeClr>
                </a:solidFill>
                <a:latin typeface="Arial" pitchFamily="34" charset="0"/>
                <a:cs typeface="Arial" pitchFamily="34" charset="0"/>
              </a:rPr>
              <a:t>24 </a:t>
            </a:r>
            <a:r>
              <a:rPr lang="en-US" b="1" dirty="0">
                <a:solidFill>
                  <a:schemeClr val="accent5">
                    <a:lumMod val="60000"/>
                    <a:lumOff val="40000"/>
                  </a:schemeClr>
                </a:solidFill>
                <a:latin typeface="Arial" pitchFamily="34" charset="0"/>
                <a:cs typeface="Arial" pitchFamily="34" charset="0"/>
              </a:rPr>
              <a:t>Elders</a:t>
            </a:r>
            <a:endParaRPr lang="en-US" dirty="0">
              <a:solidFill>
                <a:schemeClr val="accent5">
                  <a:lumMod val="60000"/>
                  <a:lumOff val="40000"/>
                </a:schemeClr>
              </a:solidFill>
              <a:latin typeface="Arial" pitchFamily="34" charset="0"/>
              <a:cs typeface="Arial" pitchFamily="34" charset="0"/>
            </a:endParaRPr>
          </a:p>
          <a:p>
            <a:r>
              <a:rPr lang="en-US" dirty="0">
                <a:solidFill>
                  <a:schemeClr val="accent5">
                    <a:lumMod val="60000"/>
                    <a:lumOff val="40000"/>
                  </a:schemeClr>
                </a:solidFill>
                <a:latin typeface="Arial" pitchFamily="34" charset="0"/>
                <a:cs typeface="Arial" pitchFamily="34" charset="0"/>
              </a:rPr>
              <a:t>Holy, </a:t>
            </a:r>
            <a:r>
              <a:rPr lang="en-US" b="1" dirty="0">
                <a:solidFill>
                  <a:schemeClr val="accent5">
                    <a:lumMod val="60000"/>
                    <a:lumOff val="40000"/>
                  </a:schemeClr>
                </a:solidFill>
                <a:latin typeface="Arial" pitchFamily="34" charset="0"/>
                <a:cs typeface="Arial" pitchFamily="34" charset="0"/>
              </a:rPr>
              <a:t>victorious</a:t>
            </a:r>
            <a:r>
              <a:rPr lang="en-US" dirty="0">
                <a:solidFill>
                  <a:schemeClr val="accent5">
                    <a:lumMod val="60000"/>
                    <a:lumOff val="40000"/>
                  </a:schemeClr>
                </a:solidFill>
                <a:latin typeface="Arial" pitchFamily="34" charset="0"/>
                <a:cs typeface="Arial" pitchFamily="34" charset="0"/>
              </a:rPr>
              <a:t> rule</a:t>
            </a:r>
          </a:p>
          <a:p>
            <a:r>
              <a:rPr lang="en-US" dirty="0">
                <a:solidFill>
                  <a:schemeClr val="accent5">
                    <a:lumMod val="60000"/>
                    <a:lumOff val="40000"/>
                  </a:schemeClr>
                </a:solidFill>
                <a:latin typeface="Arial" pitchFamily="34" charset="0"/>
                <a:cs typeface="Arial" pitchFamily="34" charset="0"/>
              </a:rPr>
              <a:t>God’s heavenly </a:t>
            </a:r>
            <a:r>
              <a:rPr lang="en-US" b="1" dirty="0">
                <a:solidFill>
                  <a:schemeClr val="accent5">
                    <a:lumMod val="60000"/>
                    <a:lumOff val="40000"/>
                  </a:schemeClr>
                </a:solidFill>
                <a:latin typeface="Arial" pitchFamily="34" charset="0"/>
                <a:cs typeface="Arial" pitchFamily="34" charset="0"/>
              </a:rPr>
              <a:t>council</a:t>
            </a:r>
            <a:endParaRPr lang="en-US" b="1" u="sng" dirty="0">
              <a:solidFill>
                <a:schemeClr val="accent5">
                  <a:lumMod val="60000"/>
                  <a:lumOff val="40000"/>
                </a:schemeClr>
              </a:solidFill>
              <a:latin typeface="Arial" pitchFamily="34" charset="0"/>
              <a:cs typeface="Arial" pitchFamily="34" charset="0"/>
            </a:endParaRPr>
          </a:p>
          <a:p>
            <a:r>
              <a:rPr lang="en-US" dirty="0">
                <a:solidFill>
                  <a:schemeClr val="accent5">
                    <a:lumMod val="60000"/>
                    <a:lumOff val="40000"/>
                  </a:schemeClr>
                </a:solidFill>
                <a:latin typeface="Arial" pitchFamily="34" charset="0"/>
                <a:cs typeface="Arial" pitchFamily="34" charset="0"/>
              </a:rPr>
              <a:t>Offer </a:t>
            </a:r>
            <a:r>
              <a:rPr lang="en-US" b="1" dirty="0">
                <a:solidFill>
                  <a:schemeClr val="accent5">
                    <a:lumMod val="60000"/>
                    <a:lumOff val="40000"/>
                  </a:schemeClr>
                </a:solidFill>
                <a:latin typeface="Arial" pitchFamily="34" charset="0"/>
                <a:cs typeface="Arial" pitchFamily="34" charset="0"/>
              </a:rPr>
              <a:t>continual worship </a:t>
            </a:r>
            <a:r>
              <a:rPr lang="en-US" dirty="0">
                <a:solidFill>
                  <a:schemeClr val="accent5">
                    <a:lumMod val="60000"/>
                    <a:lumOff val="40000"/>
                  </a:schemeClr>
                </a:solidFill>
                <a:latin typeface="Arial" pitchFamily="34" charset="0"/>
                <a:cs typeface="Arial" pitchFamily="34" charset="0"/>
              </a:rPr>
              <a:t>– </a:t>
            </a:r>
            <a:r>
              <a:rPr lang="en-US" b="1" dirty="0">
                <a:solidFill>
                  <a:schemeClr val="accent5">
                    <a:lumMod val="20000"/>
                    <a:lumOff val="80000"/>
                  </a:schemeClr>
                </a:solidFill>
                <a:latin typeface="Arial" pitchFamily="34" charset="0"/>
                <a:cs typeface="Arial" pitchFamily="34" charset="0"/>
              </a:rPr>
              <a:t>4:10-11</a:t>
            </a:r>
          </a:p>
        </p:txBody>
      </p:sp>
      <p:sp>
        <p:nvSpPr>
          <p:cNvPr id="5" name="Title 1"/>
          <p:cNvSpPr>
            <a:spLocks noGrp="1"/>
          </p:cNvSpPr>
          <p:nvPr>
            <p:ph type="title"/>
          </p:nvPr>
        </p:nvSpPr>
        <p:spPr>
          <a:xfrm>
            <a:off x="457200" y="414282"/>
            <a:ext cx="8229600" cy="769441"/>
          </a:xfrm>
          <a:solidFill>
            <a:srgbClr val="0000FF"/>
          </a:solidFill>
          <a:ln w="38100">
            <a:solidFill>
              <a:srgbClr val="00B0F0"/>
            </a:solidFill>
          </a:ln>
        </p:spPr>
        <p:txBody>
          <a:bodyPr>
            <a:spAutoFit/>
          </a:bodyPr>
          <a:lstStyle/>
          <a:p>
            <a:r>
              <a:rPr lang="en-US" b="1" u="sng" dirty="0">
                <a:solidFill>
                  <a:schemeClr val="accent5">
                    <a:lumMod val="60000"/>
                    <a:lumOff val="40000"/>
                  </a:schemeClr>
                </a:solidFill>
                <a:latin typeface="Arial" pitchFamily="34" charset="0"/>
                <a:cs typeface="Arial" pitchFamily="34" charset="0"/>
              </a:rPr>
              <a:t>24 Thrones – 24 Elders</a:t>
            </a:r>
          </a:p>
        </p:txBody>
      </p:sp>
      <p:sp>
        <p:nvSpPr>
          <p:cNvPr id="4" name="Rectangle 3">
            <a:extLst>
              <a:ext uri="{FF2B5EF4-FFF2-40B4-BE49-F238E27FC236}">
                <a16:creationId xmlns:a16="http://schemas.microsoft.com/office/drawing/2014/main" id="{F7B6A701-1E7E-4B9C-BA76-668DF203AB1D}"/>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pPr>
            <a:r>
              <a:rPr lang="en-US" sz="2000" b="1" kern="0" dirty="0">
                <a:solidFill>
                  <a:prstClr val="black"/>
                </a:solidFill>
                <a:latin typeface="Arial" panose="020B0604020202020204" pitchFamily="34" charset="0"/>
                <a:cs typeface="Arial" panose="020B0604020202020204" pitchFamily="34" charset="0"/>
              </a:rPr>
              <a:t>Revelation 4 and 5</a:t>
            </a:r>
          </a:p>
        </p:txBody>
      </p:sp>
    </p:spTree>
    <p:extLst>
      <p:ext uri="{BB962C8B-B14F-4D97-AF65-F5344CB8AC3E}">
        <p14:creationId xmlns:p14="http://schemas.microsoft.com/office/powerpoint/2010/main" val="395783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2" end="2"/>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618" y="0"/>
            <a:ext cx="917561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a:extLst>
              <a:ext uri="{FF2B5EF4-FFF2-40B4-BE49-F238E27FC236}">
                <a16:creationId xmlns:a16="http://schemas.microsoft.com/office/drawing/2014/main" id="{9A3F17C8-A803-4C40-A1EF-E8459FE11A67}"/>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pPr>
            <a:r>
              <a:rPr lang="en-US" sz="2000" b="1" kern="0" dirty="0">
                <a:solidFill>
                  <a:prstClr val="black"/>
                </a:solidFill>
                <a:latin typeface="Arial" panose="020B0604020202020204" pitchFamily="34" charset="0"/>
                <a:cs typeface="Arial" panose="020B0604020202020204" pitchFamily="34" charset="0"/>
              </a:rPr>
              <a:t>Revelation 4 and 5</a:t>
            </a:r>
          </a:p>
        </p:txBody>
      </p:sp>
    </p:spTree>
    <p:extLst>
      <p:ext uri="{BB962C8B-B14F-4D97-AF65-F5344CB8AC3E}">
        <p14:creationId xmlns:p14="http://schemas.microsoft.com/office/powerpoint/2010/main" val="34162115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9152"/>
            <a:ext cx="8229600" cy="769441"/>
          </a:xfrm>
          <a:solidFill>
            <a:srgbClr val="0000FF"/>
          </a:solidFill>
          <a:ln w="38100">
            <a:solidFill>
              <a:srgbClr val="00B0F0"/>
            </a:solidFill>
          </a:ln>
        </p:spPr>
        <p:txBody>
          <a:bodyPr>
            <a:spAutoFit/>
          </a:bodyPr>
          <a:lstStyle/>
          <a:p>
            <a:r>
              <a:rPr lang="en-US" b="1" u="sng" dirty="0">
                <a:solidFill>
                  <a:schemeClr val="accent5">
                    <a:lumMod val="60000"/>
                    <a:lumOff val="40000"/>
                  </a:schemeClr>
                </a:solidFill>
                <a:latin typeface="Arial" pitchFamily="34" charset="0"/>
                <a:cs typeface="Arial" pitchFamily="34" charset="0"/>
              </a:rPr>
              <a:t>Revelation 4:5</a:t>
            </a:r>
          </a:p>
        </p:txBody>
      </p:sp>
      <p:pic>
        <p:nvPicPr>
          <p:cNvPr id="4" name="Content Placeholder 3"/>
          <p:cNvPicPr>
            <a:picLocks noGrp="1" noChangeAspect="1" noChangeArrowheads="1"/>
          </p:cNvPicPr>
          <p:nvPr>
            <p:ph idx="1"/>
          </p:nvPr>
        </p:nvPicPr>
        <p:blipFill>
          <a:blip r:embed="rId2" cstate="print"/>
          <a:srcRect/>
          <a:stretch>
            <a:fillRect/>
          </a:stretch>
        </p:blipFill>
        <p:spPr bwMode="auto">
          <a:xfrm>
            <a:off x="914400" y="1447802"/>
            <a:ext cx="7086600" cy="4983163"/>
          </a:xfrm>
          <a:prstGeom prst="rect">
            <a:avLst/>
          </a:prstGeom>
          <a:noFill/>
          <a:ln w="9525">
            <a:noFill/>
            <a:miter lim="800000"/>
            <a:headEnd/>
            <a:tailEnd/>
          </a:ln>
        </p:spPr>
      </p:pic>
      <p:sp>
        <p:nvSpPr>
          <p:cNvPr id="5" name="TextBox 4"/>
          <p:cNvSpPr txBox="1"/>
          <p:nvPr/>
        </p:nvSpPr>
        <p:spPr>
          <a:xfrm>
            <a:off x="1704681" y="1855515"/>
            <a:ext cx="5410200" cy="2677656"/>
          </a:xfrm>
          <a:prstGeom prst="rect">
            <a:avLst/>
          </a:prstGeom>
          <a:noFill/>
        </p:spPr>
        <p:txBody>
          <a:bodyPr wrap="square" rtlCol="0">
            <a:spAutoFit/>
          </a:bodyPr>
          <a:lstStyle/>
          <a:p>
            <a:pPr algn="ctr"/>
            <a:r>
              <a:rPr lang="en-US" sz="2800" b="1" i="1" dirty="0">
                <a:solidFill>
                  <a:srgbClr val="0000FF"/>
                </a:solidFill>
                <a:latin typeface="Arial" pitchFamily="34" charset="0"/>
                <a:cs typeface="Arial" pitchFamily="34" charset="0"/>
              </a:rPr>
              <a:t>“And out of the throne proceed lightnings and voices and thunders. And (there was) seven lamps of fire burning before the throne, which are the seven Spirits of God”</a:t>
            </a:r>
          </a:p>
        </p:txBody>
      </p:sp>
      <p:sp>
        <p:nvSpPr>
          <p:cNvPr id="6" name="TextBox 5"/>
          <p:cNvSpPr txBox="1"/>
          <p:nvPr/>
        </p:nvSpPr>
        <p:spPr>
          <a:xfrm>
            <a:off x="1524000" y="5257802"/>
            <a:ext cx="5715000" cy="584775"/>
          </a:xfrm>
          <a:prstGeom prst="rect">
            <a:avLst/>
          </a:prstGeom>
          <a:solidFill>
            <a:srgbClr val="0000FF"/>
          </a:solidFill>
          <a:ln>
            <a:solidFill>
              <a:srgbClr val="00B0F0"/>
            </a:solidFill>
          </a:ln>
        </p:spPr>
        <p:txBody>
          <a:bodyPr wrap="square" rtlCol="0">
            <a:spAutoFit/>
          </a:bodyPr>
          <a:lstStyle/>
          <a:p>
            <a:pPr algn="ctr"/>
            <a:r>
              <a:rPr lang="en-US" sz="3200" b="1" dirty="0">
                <a:solidFill>
                  <a:srgbClr val="4BACC6">
                    <a:lumMod val="60000"/>
                    <a:lumOff val="40000"/>
                  </a:srgbClr>
                </a:solidFill>
                <a:latin typeface="Arial" pitchFamily="34" charset="0"/>
                <a:cs typeface="Arial" pitchFamily="34" charset="0"/>
              </a:rPr>
              <a:t>From the Throne</a:t>
            </a:r>
          </a:p>
        </p:txBody>
      </p:sp>
      <p:sp>
        <p:nvSpPr>
          <p:cNvPr id="7" name="Rectangle 6">
            <a:extLst>
              <a:ext uri="{FF2B5EF4-FFF2-40B4-BE49-F238E27FC236}">
                <a16:creationId xmlns:a16="http://schemas.microsoft.com/office/drawing/2014/main" id="{BFBD87BC-D8CC-439D-91B3-B1B4F83E1C62}"/>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pPr>
            <a:r>
              <a:rPr lang="en-US" sz="2000" b="1" kern="0" dirty="0">
                <a:solidFill>
                  <a:prstClr val="black"/>
                </a:solidFill>
                <a:latin typeface="Arial" panose="020B0604020202020204" pitchFamily="34" charset="0"/>
                <a:cs typeface="Arial" panose="020B0604020202020204" pitchFamily="34" charset="0"/>
              </a:rPr>
              <a:t>Revelation 4 and 5</a:t>
            </a:r>
          </a:p>
        </p:txBody>
      </p:sp>
    </p:spTree>
    <p:extLst>
      <p:ext uri="{BB962C8B-B14F-4D97-AF65-F5344CB8AC3E}">
        <p14:creationId xmlns:p14="http://schemas.microsoft.com/office/powerpoint/2010/main" val="3803222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558454"/>
            <a:ext cx="8084820" cy="5537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a:extLst>
              <a:ext uri="{FF2B5EF4-FFF2-40B4-BE49-F238E27FC236}">
                <a16:creationId xmlns:a16="http://schemas.microsoft.com/office/drawing/2014/main" id="{AD365466-3DD3-47BB-8659-2BC5309D4620}"/>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pPr>
            <a:r>
              <a:rPr lang="en-US" sz="2000" b="1" kern="0" dirty="0">
                <a:solidFill>
                  <a:prstClr val="black"/>
                </a:solidFill>
                <a:latin typeface="Arial" panose="020B0604020202020204" pitchFamily="34" charset="0"/>
                <a:cs typeface="Arial" panose="020B0604020202020204" pitchFamily="34" charset="0"/>
              </a:rPr>
              <a:t>Revelation 4 and 5</a:t>
            </a:r>
          </a:p>
        </p:txBody>
      </p:sp>
    </p:spTree>
    <p:extLst>
      <p:ext uri="{BB962C8B-B14F-4D97-AF65-F5344CB8AC3E}">
        <p14:creationId xmlns:p14="http://schemas.microsoft.com/office/powerpoint/2010/main" val="21001972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4282"/>
            <a:ext cx="8229600" cy="769441"/>
          </a:xfrm>
          <a:solidFill>
            <a:srgbClr val="0000FF"/>
          </a:solidFill>
          <a:ln w="38100">
            <a:solidFill>
              <a:srgbClr val="00B0F0"/>
            </a:solidFill>
          </a:ln>
        </p:spPr>
        <p:txBody>
          <a:bodyPr>
            <a:spAutoFit/>
          </a:bodyPr>
          <a:lstStyle/>
          <a:p>
            <a:r>
              <a:rPr lang="en-US" b="1" u="sng" dirty="0">
                <a:solidFill>
                  <a:schemeClr val="accent5">
                    <a:lumMod val="60000"/>
                    <a:lumOff val="40000"/>
                  </a:schemeClr>
                </a:solidFill>
                <a:latin typeface="Arial" pitchFamily="34" charset="0"/>
                <a:cs typeface="Arial" pitchFamily="34" charset="0"/>
              </a:rPr>
              <a:t>Powerful Throne</a:t>
            </a:r>
          </a:p>
        </p:txBody>
      </p:sp>
      <p:sp>
        <p:nvSpPr>
          <p:cNvPr id="3" name="Content Placeholder 2"/>
          <p:cNvSpPr>
            <a:spLocks noGrp="1"/>
          </p:cNvSpPr>
          <p:nvPr>
            <p:ph idx="1"/>
          </p:nvPr>
        </p:nvSpPr>
        <p:spPr>
          <a:xfrm>
            <a:off x="471347" y="1600202"/>
            <a:ext cx="8229600" cy="5078313"/>
          </a:xfrm>
          <a:solidFill>
            <a:schemeClr val="tx1"/>
          </a:solidFill>
          <a:ln w="38100">
            <a:solidFill>
              <a:srgbClr val="00B0F0"/>
            </a:solidFill>
          </a:ln>
        </p:spPr>
        <p:txBody>
          <a:bodyPr wrap="square">
            <a:spAutoFit/>
          </a:bodyPr>
          <a:lstStyle/>
          <a:p>
            <a:pPr>
              <a:spcBef>
                <a:spcPts val="0"/>
              </a:spcBef>
            </a:pPr>
            <a:r>
              <a:rPr lang="en-US" sz="2800" dirty="0">
                <a:solidFill>
                  <a:schemeClr val="accent5">
                    <a:lumMod val="60000"/>
                    <a:lumOff val="40000"/>
                  </a:schemeClr>
                </a:solidFill>
                <a:latin typeface="Arial" pitchFamily="34" charset="0"/>
                <a:cs typeface="Arial" pitchFamily="34" charset="0"/>
              </a:rPr>
              <a:t>Powerful decrees from the throne</a:t>
            </a:r>
          </a:p>
          <a:p>
            <a:pPr>
              <a:spcBef>
                <a:spcPts val="0"/>
              </a:spcBef>
            </a:pPr>
            <a:r>
              <a:rPr lang="en-US" sz="2800" dirty="0">
                <a:solidFill>
                  <a:schemeClr val="accent5">
                    <a:lumMod val="60000"/>
                    <a:lumOff val="40000"/>
                  </a:schemeClr>
                </a:solidFill>
                <a:latin typeface="Arial" pitchFamily="34" charset="0"/>
                <a:cs typeface="Arial" pitchFamily="34" charset="0"/>
              </a:rPr>
              <a:t>Lightnings, thunderings, and voices. </a:t>
            </a:r>
            <a:br>
              <a:rPr lang="en-US" sz="2800" dirty="0">
                <a:solidFill>
                  <a:schemeClr val="accent5">
                    <a:lumMod val="60000"/>
                    <a:lumOff val="40000"/>
                  </a:schemeClr>
                </a:solidFill>
                <a:latin typeface="Arial" pitchFamily="34" charset="0"/>
                <a:cs typeface="Arial" pitchFamily="34" charset="0"/>
              </a:rPr>
            </a:br>
            <a:r>
              <a:rPr lang="en-US" sz="2800" dirty="0">
                <a:solidFill>
                  <a:schemeClr val="accent5">
                    <a:lumMod val="60000"/>
                    <a:lumOff val="40000"/>
                  </a:schemeClr>
                </a:solidFill>
                <a:latin typeface="Arial" pitchFamily="34" charset="0"/>
                <a:cs typeface="Arial" pitchFamily="34" charset="0"/>
              </a:rPr>
              <a:t>cf. Exodus 19:16</a:t>
            </a:r>
          </a:p>
          <a:p>
            <a:pPr>
              <a:spcBef>
                <a:spcPts val="0"/>
              </a:spcBef>
            </a:pPr>
            <a:r>
              <a:rPr lang="en-US" sz="2800" i="1" dirty="0">
                <a:solidFill>
                  <a:schemeClr val="bg1"/>
                </a:solidFill>
                <a:latin typeface="Arial" pitchFamily="34" charset="0"/>
                <a:cs typeface="Arial" pitchFamily="34" charset="0"/>
              </a:rPr>
              <a:t>“</a:t>
            </a:r>
            <a:r>
              <a:rPr lang="en-US" sz="2800" b="1" i="1" dirty="0">
                <a:solidFill>
                  <a:schemeClr val="bg1"/>
                </a:solidFill>
                <a:latin typeface="Arial" pitchFamily="34" charset="0"/>
                <a:cs typeface="Arial" pitchFamily="34" charset="0"/>
              </a:rPr>
              <a:t>Seven lamps</a:t>
            </a:r>
            <a:r>
              <a:rPr lang="en-US" sz="2800" i="1" dirty="0">
                <a:solidFill>
                  <a:schemeClr val="bg1"/>
                </a:solidFill>
                <a:latin typeface="Arial" pitchFamily="34" charset="0"/>
                <a:cs typeface="Arial" pitchFamily="34" charset="0"/>
              </a:rPr>
              <a:t>” </a:t>
            </a:r>
            <a:r>
              <a:rPr lang="en-US" sz="2800" dirty="0">
                <a:solidFill>
                  <a:schemeClr val="accent5">
                    <a:lumMod val="60000"/>
                    <a:lumOff val="40000"/>
                  </a:schemeClr>
                </a:solidFill>
                <a:latin typeface="Arial" pitchFamily="34" charset="0"/>
                <a:cs typeface="Arial" pitchFamily="34" charset="0"/>
              </a:rPr>
              <a:t>of fire burning (light)</a:t>
            </a:r>
          </a:p>
          <a:p>
            <a:pPr>
              <a:spcBef>
                <a:spcPts val="0"/>
              </a:spcBef>
            </a:pPr>
            <a:r>
              <a:rPr lang="en-US" sz="2800" i="1" dirty="0">
                <a:solidFill>
                  <a:schemeClr val="bg1"/>
                </a:solidFill>
                <a:latin typeface="Arial" pitchFamily="34" charset="0"/>
                <a:cs typeface="Arial" pitchFamily="34" charset="0"/>
              </a:rPr>
              <a:t>“</a:t>
            </a:r>
            <a:r>
              <a:rPr lang="en-US" sz="2800" b="1" i="1" dirty="0">
                <a:solidFill>
                  <a:schemeClr val="bg1"/>
                </a:solidFill>
                <a:latin typeface="Arial" pitchFamily="34" charset="0"/>
                <a:cs typeface="Arial" pitchFamily="34" charset="0"/>
              </a:rPr>
              <a:t>Seven Spirits</a:t>
            </a:r>
            <a:r>
              <a:rPr lang="en-US" sz="2800" i="1" dirty="0">
                <a:solidFill>
                  <a:schemeClr val="bg1"/>
                </a:solidFill>
                <a:latin typeface="Arial" pitchFamily="34" charset="0"/>
                <a:cs typeface="Arial" pitchFamily="34" charset="0"/>
              </a:rPr>
              <a:t>” </a:t>
            </a:r>
            <a:r>
              <a:rPr lang="en-US" sz="2800" dirty="0">
                <a:solidFill>
                  <a:schemeClr val="accent5">
                    <a:lumMod val="60000"/>
                    <a:lumOff val="40000"/>
                  </a:schemeClr>
                </a:solidFill>
                <a:latin typeface="Arial" pitchFamily="34" charset="0"/>
                <a:cs typeface="Arial" pitchFamily="34" charset="0"/>
              </a:rPr>
              <a:t>of God = Holy Spirit (cf. 1:4)</a:t>
            </a:r>
          </a:p>
          <a:p>
            <a:pPr lvl="1">
              <a:spcBef>
                <a:spcPts val="0"/>
              </a:spcBef>
            </a:pPr>
            <a:r>
              <a:rPr lang="en-US" sz="2400" dirty="0">
                <a:solidFill>
                  <a:schemeClr val="accent5">
                    <a:lumMod val="60000"/>
                    <a:lumOff val="40000"/>
                  </a:schemeClr>
                </a:solidFill>
                <a:latin typeface="Arial" pitchFamily="34" charset="0"/>
                <a:cs typeface="Arial" pitchFamily="34" charset="0"/>
              </a:rPr>
              <a:t>Since the work of the Holy Spirit is that of illumination of the truth (John 16:13), lamps of fire burning offer a graphic portrayal of this mission.</a:t>
            </a:r>
          </a:p>
          <a:p>
            <a:pPr>
              <a:spcBef>
                <a:spcPts val="0"/>
              </a:spcBef>
            </a:pPr>
            <a:r>
              <a:rPr lang="en-US" sz="2800" dirty="0">
                <a:solidFill>
                  <a:schemeClr val="accent5">
                    <a:lumMod val="60000"/>
                    <a:lumOff val="40000"/>
                  </a:schemeClr>
                </a:solidFill>
                <a:latin typeface="Arial" pitchFamily="34" charset="0"/>
                <a:cs typeface="Arial" pitchFamily="34" charset="0"/>
              </a:rPr>
              <a:t>The </a:t>
            </a:r>
            <a:r>
              <a:rPr lang="en-US" sz="2800" b="1" dirty="0">
                <a:solidFill>
                  <a:schemeClr val="bg1"/>
                </a:solidFill>
                <a:latin typeface="Arial" pitchFamily="34" charset="0"/>
                <a:cs typeface="Arial" pitchFamily="34" charset="0"/>
              </a:rPr>
              <a:t>glory, majesty, splendor</a:t>
            </a:r>
            <a:r>
              <a:rPr lang="en-US" sz="2800" b="1" dirty="0">
                <a:solidFill>
                  <a:schemeClr val="accent5">
                    <a:lumMod val="60000"/>
                    <a:lumOff val="40000"/>
                  </a:schemeClr>
                </a:solidFill>
                <a:latin typeface="Arial" pitchFamily="34" charset="0"/>
                <a:cs typeface="Arial" pitchFamily="34" charset="0"/>
              </a:rPr>
              <a:t>, </a:t>
            </a:r>
            <a:r>
              <a:rPr lang="en-US" sz="2800" dirty="0">
                <a:solidFill>
                  <a:schemeClr val="accent5">
                    <a:lumMod val="60000"/>
                    <a:lumOff val="40000"/>
                  </a:schemeClr>
                </a:solidFill>
                <a:latin typeface="Arial" pitchFamily="34" charset="0"/>
                <a:cs typeface="Arial" pitchFamily="34" charset="0"/>
              </a:rPr>
              <a:t>and brilliance of God’s rule</a:t>
            </a:r>
          </a:p>
          <a:p>
            <a:pPr>
              <a:spcBef>
                <a:spcPts val="0"/>
              </a:spcBef>
            </a:pPr>
            <a:r>
              <a:rPr lang="en-US" sz="2800" dirty="0">
                <a:solidFill>
                  <a:schemeClr val="accent5">
                    <a:lumMod val="60000"/>
                    <a:lumOff val="40000"/>
                  </a:schemeClr>
                </a:solidFill>
                <a:latin typeface="Arial" pitchFamily="34" charset="0"/>
                <a:cs typeface="Arial" pitchFamily="34" charset="0"/>
              </a:rPr>
              <a:t>To be sure – God is in </a:t>
            </a:r>
            <a:r>
              <a:rPr lang="en-US" sz="2800" b="1" dirty="0">
                <a:solidFill>
                  <a:schemeClr val="bg1"/>
                </a:solidFill>
                <a:latin typeface="Arial" pitchFamily="34" charset="0"/>
                <a:cs typeface="Arial" pitchFamily="34" charset="0"/>
              </a:rPr>
              <a:t>control and on the throne!</a:t>
            </a:r>
          </a:p>
        </p:txBody>
      </p:sp>
      <p:sp>
        <p:nvSpPr>
          <p:cNvPr id="4" name="Rectangle 3">
            <a:extLst>
              <a:ext uri="{FF2B5EF4-FFF2-40B4-BE49-F238E27FC236}">
                <a16:creationId xmlns:a16="http://schemas.microsoft.com/office/drawing/2014/main" id="{38105465-F670-405A-9DE5-3C1107D4920F}"/>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pPr>
            <a:r>
              <a:rPr lang="en-US" sz="2000" b="1" kern="0" dirty="0">
                <a:solidFill>
                  <a:prstClr val="black"/>
                </a:solidFill>
                <a:latin typeface="Arial" panose="020B0604020202020204" pitchFamily="34" charset="0"/>
                <a:cs typeface="Arial" panose="020B0604020202020204" pitchFamily="34" charset="0"/>
              </a:rPr>
              <a:t>Revelation 4 and 5</a:t>
            </a:r>
          </a:p>
        </p:txBody>
      </p:sp>
    </p:spTree>
    <p:extLst>
      <p:ext uri="{BB962C8B-B14F-4D97-AF65-F5344CB8AC3E}">
        <p14:creationId xmlns:p14="http://schemas.microsoft.com/office/powerpoint/2010/main" val="3477245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2" end="2"/>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3" end="3"/>
                                            </p:txEl>
                                          </p:spTgt>
                                        </p:tgtEl>
                                      </p:cBhvr>
                                    </p:animEffect>
                                  </p:childTnLst>
                                </p:cTn>
                              </p:par>
                              <p:par>
                                <p:cTn id="29" presetID="31"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4" end="4"/>
                                            </p:txEl>
                                          </p:spTgt>
                                        </p:tgtEl>
                                      </p:cBhvr>
                                    </p:animEffect>
                                  </p:childTnLst>
                                </p:cTn>
                              </p:par>
                              <p:par>
                                <p:cTn id="35" presetID="31" presetClass="entr" presetSubtype="0" fill="hold"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0" dur="1000"/>
                                        <p:tgtEl>
                                          <p:spTgt spid="3">
                                            <p:txEl>
                                              <p:pRg st="5" end="5"/>
                                            </p:txEl>
                                          </p:spTgt>
                                        </p:tgtEl>
                                      </p:cBhvr>
                                    </p:animEffect>
                                  </p:childTnLst>
                                </p:cTn>
                              </p:par>
                              <p:par>
                                <p:cTn id="41" presetID="31" presetClass="entr" presetSubtype="0" fill="hold"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p:cTn id="43"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4"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5"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46"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449234"/>
            <a:ext cx="8229600" cy="701731"/>
          </a:xfrm>
          <a:noFill/>
        </p:spPr>
        <p:txBody>
          <a:bodyPr anchor="ctr">
            <a:spAutoFit/>
          </a:bodyPr>
          <a:lstStyle/>
          <a:p>
            <a:pPr algn="ctr"/>
            <a:r>
              <a:rPr lang="en-US" altLang="en-US" b="1" dirty="0">
                <a:solidFill>
                  <a:schemeClr val="tx1"/>
                </a:solidFill>
                <a:latin typeface="Arial" panose="020B0604020202020204" pitchFamily="34" charset="0"/>
                <a:cs typeface="Arial" panose="020B0604020202020204" pitchFamily="34" charset="0"/>
              </a:rPr>
              <a:t>Revelation</a:t>
            </a:r>
          </a:p>
        </p:txBody>
      </p:sp>
      <p:sp>
        <p:nvSpPr>
          <p:cNvPr id="2" name="Slide Number Placeholder 1">
            <a:extLst>
              <a:ext uri="{FF2B5EF4-FFF2-40B4-BE49-F238E27FC236}">
                <a16:creationId xmlns:a16="http://schemas.microsoft.com/office/drawing/2014/main" id="{15B9CF89-F56E-412B-8FE2-60829FC63C69}"/>
              </a:ext>
            </a:extLst>
          </p:cNvPr>
          <p:cNvSpPr>
            <a:spLocks noGrp="1"/>
          </p:cNvSpPr>
          <p:nvPr>
            <p:ph type="sldNum" sz="quarter" idx="12"/>
          </p:nvPr>
        </p:nvSpPr>
        <p:spPr/>
        <p:txBody>
          <a:bodyPr/>
          <a:lstStyle/>
          <a:p>
            <a:pPr eaLnBrk="0" fontAlgn="base" hangingPunct="0">
              <a:spcBef>
                <a:spcPct val="0"/>
              </a:spcBef>
              <a:spcAft>
                <a:spcPct val="0"/>
              </a:spcAft>
            </a:pPr>
            <a:fld id="{71DD7C3C-26EA-48D1-89DB-82086917E937}" type="slidenum">
              <a:rPr lang="en-US" altLang="en-US" b="1">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Times New Roman" panose="02020603050405020304" pitchFamily="18" charset="0"/>
              </a:rPr>
              <a:pPr eaLnBrk="0" fontAlgn="base" hangingPunct="0">
                <a:spcBef>
                  <a:spcPct val="0"/>
                </a:spcBef>
                <a:spcAft>
                  <a:spcPct val="0"/>
                </a:spcAft>
              </a:pPr>
              <a:t>3</a:t>
            </a:fld>
            <a:endParaRPr lang="en-US" altLang="en-US" b="1">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Times New Roman" panose="02020603050405020304" pitchFamily="18" charset="0"/>
            </a:endParaRPr>
          </a:p>
        </p:txBody>
      </p:sp>
      <p:sp>
        <p:nvSpPr>
          <p:cNvPr id="30723" name="Text Box 3"/>
          <p:cNvSpPr txBox="1">
            <a:spLocks noChangeArrowheads="1"/>
          </p:cNvSpPr>
          <p:nvPr/>
        </p:nvSpPr>
        <p:spPr bwMode="auto">
          <a:xfrm>
            <a:off x="1506538" y="1866900"/>
            <a:ext cx="6163290" cy="2862322"/>
          </a:xfrm>
          <a:prstGeom prst="rect">
            <a:avLst/>
          </a:prstGeom>
          <a:noFill/>
          <a:ln>
            <a:noFill/>
          </a:ln>
          <a:effectLst/>
        </p:spPr>
        <p:txBody>
          <a:bodyPr wrap="none">
            <a:spAutoFit/>
          </a:bodyPr>
          <a:lstStyle>
            <a:lvl1pPr>
              <a:tabLst>
                <a:tab pos="457200" algn="l"/>
              </a:tabLst>
              <a:defRPr>
                <a:solidFill>
                  <a:schemeClr val="tx1"/>
                </a:solidFill>
                <a:latin typeface="Arial" panose="020B0604020202020204" pitchFamily="34" charset="0"/>
              </a:defRPr>
            </a:lvl1pPr>
            <a:lvl2pPr>
              <a:tabLst>
                <a:tab pos="457200" algn="l"/>
              </a:tabLst>
              <a:defRPr>
                <a:solidFill>
                  <a:schemeClr val="tx1"/>
                </a:solidFill>
                <a:latin typeface="Arial" panose="020B0604020202020204" pitchFamily="34" charset="0"/>
              </a:defRPr>
            </a:lvl2pPr>
            <a:lvl3pPr>
              <a:tabLst>
                <a:tab pos="457200" algn="l"/>
              </a:tabLst>
              <a:defRPr>
                <a:solidFill>
                  <a:schemeClr val="tx1"/>
                </a:solidFill>
                <a:latin typeface="Arial" panose="020B0604020202020204" pitchFamily="34" charset="0"/>
              </a:defRPr>
            </a:lvl3pPr>
            <a:lvl4pPr>
              <a:tabLst>
                <a:tab pos="457200" algn="l"/>
              </a:tabLst>
              <a:defRPr>
                <a:solidFill>
                  <a:schemeClr val="tx1"/>
                </a:solidFill>
                <a:latin typeface="Arial" panose="020B0604020202020204" pitchFamily="34" charset="0"/>
              </a:defRPr>
            </a:lvl4pPr>
            <a:lvl5pPr>
              <a:tabLst>
                <a:tab pos="457200" algn="l"/>
              </a:tabLst>
              <a:defRPr>
                <a:solidFill>
                  <a:schemeClr val="tx1"/>
                </a:solidFill>
                <a:latin typeface="Arial" panose="020B0604020202020204" pitchFamily="34" charset="0"/>
              </a:defRPr>
            </a:lvl5pPr>
            <a:lvl6pPr fontAlgn="base">
              <a:spcBef>
                <a:spcPct val="0"/>
              </a:spcBef>
              <a:spcAft>
                <a:spcPct val="0"/>
              </a:spcAft>
              <a:tabLst>
                <a:tab pos="457200" algn="l"/>
              </a:tabLst>
              <a:defRPr>
                <a:solidFill>
                  <a:schemeClr val="tx1"/>
                </a:solidFill>
                <a:latin typeface="Arial" panose="020B0604020202020204" pitchFamily="34" charset="0"/>
              </a:defRPr>
            </a:lvl6pPr>
            <a:lvl7pPr fontAlgn="base">
              <a:spcBef>
                <a:spcPct val="0"/>
              </a:spcBef>
              <a:spcAft>
                <a:spcPct val="0"/>
              </a:spcAft>
              <a:tabLst>
                <a:tab pos="457200" algn="l"/>
              </a:tabLst>
              <a:defRPr>
                <a:solidFill>
                  <a:schemeClr val="tx1"/>
                </a:solidFill>
                <a:latin typeface="Arial" panose="020B0604020202020204" pitchFamily="34" charset="0"/>
              </a:defRPr>
            </a:lvl7pPr>
            <a:lvl8pPr fontAlgn="base">
              <a:spcBef>
                <a:spcPct val="0"/>
              </a:spcBef>
              <a:spcAft>
                <a:spcPct val="0"/>
              </a:spcAft>
              <a:tabLst>
                <a:tab pos="457200" algn="l"/>
              </a:tabLst>
              <a:defRPr>
                <a:solidFill>
                  <a:schemeClr val="tx1"/>
                </a:solidFill>
                <a:latin typeface="Arial" panose="020B0604020202020204" pitchFamily="34" charset="0"/>
              </a:defRPr>
            </a:lvl8pPr>
            <a:lvl9pPr fontAlgn="base">
              <a:spcBef>
                <a:spcPct val="0"/>
              </a:spcBef>
              <a:spcAft>
                <a:spcPct val="0"/>
              </a:spcAft>
              <a:tabLst>
                <a:tab pos="457200" algn="l"/>
              </a:tabLst>
              <a:defRPr>
                <a:solidFill>
                  <a:schemeClr val="tx1"/>
                </a:solidFill>
                <a:latin typeface="Arial" panose="020B0604020202020204" pitchFamily="34" charset="0"/>
              </a:defRPr>
            </a:lvl9pPr>
          </a:lstStyle>
          <a:p>
            <a:pPr fontAlgn="base">
              <a:spcBef>
                <a:spcPts val="1200"/>
              </a:spcBef>
              <a:spcAft>
                <a:spcPct val="0"/>
              </a:spcAft>
            </a:pPr>
            <a:r>
              <a:rPr lang="en-US" altLang="en-US" sz="2800" b="1" dirty="0">
                <a:solidFill>
                  <a:prstClr val="white"/>
                </a:solidFill>
                <a:cs typeface="Arial" panose="020B0604020202020204" pitchFamily="34" charset="0"/>
              </a:rPr>
              <a:t>I. </a:t>
            </a:r>
            <a:r>
              <a:rPr lang="en-US" altLang="en-US" sz="2800" b="1" u="sng" dirty="0">
                <a:solidFill>
                  <a:prstClr val="white"/>
                </a:solidFill>
                <a:cs typeface="Arial" panose="020B0604020202020204" pitchFamily="34" charset="0"/>
              </a:rPr>
              <a:t>Struggle on Earth</a:t>
            </a:r>
            <a:r>
              <a:rPr lang="en-US" altLang="en-US" sz="2800" b="1" dirty="0">
                <a:solidFill>
                  <a:prstClr val="white"/>
                </a:solidFill>
                <a:cs typeface="Arial" panose="020B0604020202020204" pitchFamily="34" charset="0"/>
              </a:rPr>
              <a:t> (1-11)</a:t>
            </a:r>
          </a:p>
          <a:p>
            <a:pPr fontAlgn="base">
              <a:spcBef>
                <a:spcPts val="1200"/>
              </a:spcBef>
              <a:spcAft>
                <a:spcPct val="0"/>
              </a:spcAft>
            </a:pPr>
            <a:r>
              <a:rPr lang="en-US" altLang="en-US" sz="2800" b="1" dirty="0">
                <a:solidFill>
                  <a:prstClr val="white"/>
                </a:solidFill>
                <a:cs typeface="Arial" panose="020B0604020202020204" pitchFamily="34" charset="0"/>
              </a:rPr>
              <a:t>	A. </a:t>
            </a:r>
            <a:r>
              <a:rPr lang="en-US" altLang="en-US" sz="2800" b="1" i="1" dirty="0">
                <a:solidFill>
                  <a:prstClr val="white"/>
                </a:solidFill>
                <a:cs typeface="Arial" panose="020B0604020202020204" pitchFamily="34" charset="0"/>
              </a:rPr>
              <a:t>John’s Vision</a:t>
            </a:r>
            <a:r>
              <a:rPr lang="en-US" altLang="en-US" sz="2800" b="1" dirty="0">
                <a:solidFill>
                  <a:prstClr val="white"/>
                </a:solidFill>
                <a:cs typeface="Arial" panose="020B0604020202020204" pitchFamily="34" charset="0"/>
              </a:rPr>
              <a:t> (1)</a:t>
            </a:r>
          </a:p>
          <a:p>
            <a:pPr fontAlgn="base">
              <a:spcBef>
                <a:spcPts val="1200"/>
              </a:spcBef>
              <a:spcAft>
                <a:spcPct val="0"/>
              </a:spcAft>
            </a:pPr>
            <a:r>
              <a:rPr lang="en-US" altLang="en-US" sz="2800" b="1" dirty="0">
                <a:solidFill>
                  <a:prstClr val="white"/>
                </a:solidFill>
                <a:cs typeface="Arial" panose="020B0604020202020204" pitchFamily="34" charset="0"/>
              </a:rPr>
              <a:t>	B. </a:t>
            </a:r>
            <a:r>
              <a:rPr lang="en-US" altLang="en-US" sz="2800" b="1" i="1" dirty="0">
                <a:solidFill>
                  <a:prstClr val="white"/>
                </a:solidFill>
                <a:cs typeface="Arial" panose="020B0604020202020204" pitchFamily="34" charset="0"/>
              </a:rPr>
              <a:t>Letters to 7 churches</a:t>
            </a:r>
            <a:r>
              <a:rPr lang="en-US" altLang="en-US" sz="2800" b="1" dirty="0">
                <a:solidFill>
                  <a:prstClr val="white"/>
                </a:solidFill>
                <a:cs typeface="Arial" panose="020B0604020202020204" pitchFamily="34" charset="0"/>
              </a:rPr>
              <a:t> (2-3)</a:t>
            </a:r>
          </a:p>
          <a:p>
            <a:pPr fontAlgn="base">
              <a:spcBef>
                <a:spcPts val="1200"/>
              </a:spcBef>
              <a:spcAft>
                <a:spcPct val="0"/>
              </a:spcAft>
            </a:pPr>
            <a:r>
              <a:rPr lang="en-US" altLang="en-US" sz="2800" b="1" dirty="0">
                <a:solidFill>
                  <a:prstClr val="white"/>
                </a:solidFill>
                <a:cs typeface="Arial" panose="020B0604020202020204" pitchFamily="34" charset="0"/>
              </a:rPr>
              <a:t>	</a:t>
            </a:r>
            <a:r>
              <a:rPr lang="en-US" altLang="en-US" sz="2800" b="1" dirty="0">
                <a:solidFill>
                  <a:srgbClr val="FFFF00"/>
                </a:solidFill>
                <a:cs typeface="Arial" panose="020B0604020202020204" pitchFamily="34" charset="0"/>
              </a:rPr>
              <a:t>C. </a:t>
            </a:r>
            <a:r>
              <a:rPr lang="en-US" altLang="en-US" sz="2800" b="1" i="1" dirty="0">
                <a:solidFill>
                  <a:srgbClr val="FFFF00"/>
                </a:solidFill>
                <a:cs typeface="Arial" panose="020B0604020202020204" pitchFamily="34" charset="0"/>
              </a:rPr>
              <a:t>God in control</a:t>
            </a:r>
            <a:r>
              <a:rPr lang="en-US" altLang="en-US" sz="2800" b="1" dirty="0">
                <a:solidFill>
                  <a:srgbClr val="FFFF00"/>
                </a:solidFill>
                <a:cs typeface="Arial" panose="020B0604020202020204" pitchFamily="34" charset="0"/>
              </a:rPr>
              <a:t> (4-5)</a:t>
            </a:r>
          </a:p>
          <a:p>
            <a:pPr fontAlgn="base">
              <a:spcBef>
                <a:spcPts val="1200"/>
              </a:spcBef>
              <a:spcAft>
                <a:spcPct val="0"/>
              </a:spcAft>
            </a:pPr>
            <a:r>
              <a:rPr lang="en-US" altLang="en-US" sz="2800" b="1" dirty="0">
                <a:solidFill>
                  <a:prstClr val="white"/>
                </a:solidFill>
                <a:cs typeface="Arial" panose="020B0604020202020204" pitchFamily="34" charset="0"/>
              </a:rPr>
              <a:t>	D. </a:t>
            </a:r>
            <a:r>
              <a:rPr lang="en-US" altLang="en-US" sz="2800" b="1" i="1" dirty="0">
                <a:solidFill>
                  <a:prstClr val="white"/>
                </a:solidFill>
                <a:cs typeface="Arial" panose="020B0604020202020204" pitchFamily="34" charset="0"/>
              </a:rPr>
              <a:t>Opening of seven seals</a:t>
            </a:r>
            <a:r>
              <a:rPr lang="en-US" altLang="en-US" sz="2800" b="1" dirty="0">
                <a:solidFill>
                  <a:prstClr val="white"/>
                </a:solidFill>
                <a:cs typeface="Arial" panose="020B0604020202020204" pitchFamily="34" charset="0"/>
              </a:rPr>
              <a:t> (6-11)</a:t>
            </a:r>
          </a:p>
        </p:txBody>
      </p:sp>
    </p:spTree>
    <p:extLst>
      <p:ext uri="{BB962C8B-B14F-4D97-AF65-F5344CB8AC3E}">
        <p14:creationId xmlns:p14="http://schemas.microsoft.com/office/powerpoint/2010/main" val="109901580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9152"/>
            <a:ext cx="8229600" cy="769441"/>
          </a:xfrm>
          <a:solidFill>
            <a:srgbClr val="0000FF"/>
          </a:solidFill>
          <a:ln w="38100">
            <a:solidFill>
              <a:srgbClr val="00B0F0"/>
            </a:solidFill>
          </a:ln>
        </p:spPr>
        <p:txBody>
          <a:bodyPr>
            <a:spAutoFit/>
          </a:bodyPr>
          <a:lstStyle/>
          <a:p>
            <a:r>
              <a:rPr lang="en-US" b="1" u="sng" dirty="0">
                <a:solidFill>
                  <a:schemeClr val="accent5">
                    <a:lumMod val="60000"/>
                    <a:lumOff val="40000"/>
                  </a:schemeClr>
                </a:solidFill>
                <a:latin typeface="Arial" pitchFamily="34" charset="0"/>
                <a:cs typeface="Arial" pitchFamily="34" charset="0"/>
              </a:rPr>
              <a:t>Revelation 4:6</a:t>
            </a:r>
          </a:p>
        </p:txBody>
      </p:sp>
      <p:pic>
        <p:nvPicPr>
          <p:cNvPr id="4" name="Content Placeholder 3"/>
          <p:cNvPicPr>
            <a:picLocks noGrp="1" noChangeAspect="1" noChangeArrowheads="1"/>
          </p:cNvPicPr>
          <p:nvPr>
            <p:ph idx="1"/>
          </p:nvPr>
        </p:nvPicPr>
        <p:blipFill>
          <a:blip r:embed="rId2" cstate="print"/>
          <a:srcRect/>
          <a:stretch>
            <a:fillRect/>
          </a:stretch>
        </p:blipFill>
        <p:spPr bwMode="auto">
          <a:xfrm>
            <a:off x="914400" y="1447802"/>
            <a:ext cx="7086600" cy="4983163"/>
          </a:xfrm>
          <a:prstGeom prst="rect">
            <a:avLst/>
          </a:prstGeom>
          <a:noFill/>
          <a:ln w="9525">
            <a:noFill/>
            <a:miter lim="800000"/>
            <a:headEnd/>
            <a:tailEnd/>
          </a:ln>
        </p:spPr>
      </p:pic>
      <p:sp>
        <p:nvSpPr>
          <p:cNvPr id="5" name="TextBox 4"/>
          <p:cNvSpPr txBox="1"/>
          <p:nvPr/>
        </p:nvSpPr>
        <p:spPr>
          <a:xfrm>
            <a:off x="1695254" y="1846870"/>
            <a:ext cx="5410200" cy="3108543"/>
          </a:xfrm>
          <a:prstGeom prst="rect">
            <a:avLst/>
          </a:prstGeom>
          <a:noFill/>
        </p:spPr>
        <p:txBody>
          <a:bodyPr wrap="square" rtlCol="0">
            <a:spAutoFit/>
          </a:bodyPr>
          <a:lstStyle/>
          <a:p>
            <a:pPr algn="ctr"/>
            <a:r>
              <a:rPr lang="en-US" sz="2800" b="1" i="1" dirty="0">
                <a:solidFill>
                  <a:srgbClr val="0000FF"/>
                </a:solidFill>
                <a:latin typeface="Arial" pitchFamily="34" charset="0"/>
                <a:cs typeface="Arial" pitchFamily="34" charset="0"/>
              </a:rPr>
              <a:t>“and before the throne, as it were a sea of glass like a crystal; and in the midst of the throne, and round about the throne, four living creatures full of eyes before and behind.”</a:t>
            </a:r>
          </a:p>
        </p:txBody>
      </p:sp>
      <p:sp>
        <p:nvSpPr>
          <p:cNvPr id="6" name="TextBox 5"/>
          <p:cNvSpPr txBox="1"/>
          <p:nvPr/>
        </p:nvSpPr>
        <p:spPr>
          <a:xfrm>
            <a:off x="1524000" y="5257802"/>
            <a:ext cx="5715000" cy="584775"/>
          </a:xfrm>
          <a:prstGeom prst="rect">
            <a:avLst/>
          </a:prstGeom>
          <a:solidFill>
            <a:srgbClr val="0000FF"/>
          </a:solidFill>
          <a:ln w="38100">
            <a:solidFill>
              <a:srgbClr val="00B0F0"/>
            </a:solidFill>
          </a:ln>
        </p:spPr>
        <p:txBody>
          <a:bodyPr wrap="square" rtlCol="0">
            <a:spAutoFit/>
          </a:bodyPr>
          <a:lstStyle/>
          <a:p>
            <a:pPr algn="ctr"/>
            <a:r>
              <a:rPr lang="en-US" sz="3200" b="1" dirty="0">
                <a:solidFill>
                  <a:srgbClr val="4BACC6">
                    <a:lumMod val="60000"/>
                    <a:lumOff val="40000"/>
                  </a:srgbClr>
                </a:solidFill>
                <a:latin typeface="Arial" pitchFamily="34" charset="0"/>
                <a:cs typeface="Arial" pitchFamily="34" charset="0"/>
              </a:rPr>
              <a:t>Sea of Glass</a:t>
            </a:r>
          </a:p>
        </p:txBody>
      </p:sp>
      <p:sp>
        <p:nvSpPr>
          <p:cNvPr id="7" name="Rectangle 6">
            <a:extLst>
              <a:ext uri="{FF2B5EF4-FFF2-40B4-BE49-F238E27FC236}">
                <a16:creationId xmlns:a16="http://schemas.microsoft.com/office/drawing/2014/main" id="{00CA0208-7CB0-434D-936B-9D105D9E1DAA}"/>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pPr>
            <a:r>
              <a:rPr lang="en-US" sz="2000" b="1" kern="0" dirty="0">
                <a:solidFill>
                  <a:prstClr val="black"/>
                </a:solidFill>
                <a:latin typeface="Arial" panose="020B0604020202020204" pitchFamily="34" charset="0"/>
                <a:cs typeface="Arial" panose="020B0604020202020204" pitchFamily="34" charset="0"/>
              </a:rPr>
              <a:t>Revelation 4 and 5</a:t>
            </a:r>
          </a:p>
        </p:txBody>
      </p:sp>
    </p:spTree>
    <p:extLst>
      <p:ext uri="{BB962C8B-B14F-4D97-AF65-F5344CB8AC3E}">
        <p14:creationId xmlns:p14="http://schemas.microsoft.com/office/powerpoint/2010/main" val="3178047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4282"/>
            <a:ext cx="8229600" cy="769441"/>
          </a:xfrm>
          <a:solidFill>
            <a:srgbClr val="0000FF"/>
          </a:solidFill>
          <a:ln w="38100">
            <a:solidFill>
              <a:srgbClr val="00B0F0"/>
            </a:solidFill>
          </a:ln>
        </p:spPr>
        <p:txBody>
          <a:bodyPr>
            <a:spAutoFit/>
          </a:bodyPr>
          <a:lstStyle/>
          <a:p>
            <a:r>
              <a:rPr lang="en-US" b="1" u="sng" dirty="0">
                <a:solidFill>
                  <a:schemeClr val="accent5">
                    <a:lumMod val="60000"/>
                    <a:lumOff val="40000"/>
                  </a:schemeClr>
                </a:solidFill>
                <a:latin typeface="Arial" pitchFamily="34" charset="0"/>
                <a:cs typeface="Arial" pitchFamily="34" charset="0"/>
              </a:rPr>
              <a:t>Sea of Glass</a:t>
            </a:r>
          </a:p>
        </p:txBody>
      </p:sp>
      <p:sp>
        <p:nvSpPr>
          <p:cNvPr id="3" name="Content Placeholder 2"/>
          <p:cNvSpPr>
            <a:spLocks noGrp="1"/>
          </p:cNvSpPr>
          <p:nvPr>
            <p:ph idx="1"/>
          </p:nvPr>
        </p:nvSpPr>
        <p:spPr>
          <a:xfrm>
            <a:off x="457200" y="1298538"/>
            <a:ext cx="8229600" cy="5447645"/>
          </a:xfrm>
          <a:solidFill>
            <a:schemeClr val="tx1"/>
          </a:solidFill>
          <a:ln w="38100">
            <a:solidFill>
              <a:srgbClr val="00B0F0"/>
            </a:solidFill>
          </a:ln>
        </p:spPr>
        <p:txBody>
          <a:bodyPr>
            <a:spAutoFit/>
          </a:bodyPr>
          <a:lstStyle/>
          <a:p>
            <a:pPr>
              <a:spcBef>
                <a:spcPts val="0"/>
              </a:spcBef>
            </a:pPr>
            <a:r>
              <a:rPr lang="en-US" sz="2800" dirty="0">
                <a:solidFill>
                  <a:schemeClr val="accent5">
                    <a:lumMod val="60000"/>
                    <a:lumOff val="40000"/>
                  </a:schemeClr>
                </a:solidFill>
                <a:latin typeface="Arial" pitchFamily="34" charset="0"/>
                <a:cs typeface="Arial" pitchFamily="34" charset="0"/>
              </a:rPr>
              <a:t>Would seem to separate the 24 elders from the throne of God</a:t>
            </a:r>
          </a:p>
          <a:p>
            <a:pPr>
              <a:spcBef>
                <a:spcPts val="0"/>
              </a:spcBef>
            </a:pPr>
            <a:r>
              <a:rPr lang="en-US" sz="2800" dirty="0">
                <a:solidFill>
                  <a:schemeClr val="accent5">
                    <a:lumMod val="60000"/>
                    <a:lumOff val="40000"/>
                  </a:schemeClr>
                </a:solidFill>
                <a:latin typeface="Arial" pitchFamily="34" charset="0"/>
                <a:cs typeface="Arial" pitchFamily="34" charset="0"/>
              </a:rPr>
              <a:t>The “</a:t>
            </a:r>
            <a:r>
              <a:rPr lang="en-US" sz="2800" b="1" dirty="0">
                <a:solidFill>
                  <a:schemeClr val="accent5">
                    <a:lumMod val="60000"/>
                    <a:lumOff val="40000"/>
                  </a:schemeClr>
                </a:solidFill>
                <a:latin typeface="Arial" pitchFamily="34" charset="0"/>
                <a:cs typeface="Arial" pitchFamily="34" charset="0"/>
              </a:rPr>
              <a:t>best glass</a:t>
            </a:r>
            <a:r>
              <a:rPr lang="en-US" sz="2800" dirty="0">
                <a:solidFill>
                  <a:schemeClr val="accent5">
                    <a:lumMod val="60000"/>
                    <a:lumOff val="40000"/>
                  </a:schemeClr>
                </a:solidFill>
                <a:latin typeface="Arial" pitchFamily="34" charset="0"/>
                <a:cs typeface="Arial" pitchFamily="34" charset="0"/>
              </a:rPr>
              <a:t>” would be like crystal, with normal glass being dark, dull, or even opaque.</a:t>
            </a:r>
          </a:p>
          <a:p>
            <a:pPr>
              <a:spcBef>
                <a:spcPts val="0"/>
              </a:spcBef>
            </a:pPr>
            <a:r>
              <a:rPr lang="en-US" sz="2800" dirty="0">
                <a:solidFill>
                  <a:schemeClr val="accent5">
                    <a:lumMod val="60000"/>
                    <a:lumOff val="40000"/>
                  </a:schemeClr>
                </a:solidFill>
                <a:latin typeface="Arial" pitchFamily="34" charset="0"/>
                <a:cs typeface="Arial" pitchFamily="34" charset="0"/>
              </a:rPr>
              <a:t>That which is precious also </a:t>
            </a:r>
            <a:r>
              <a:rPr lang="en-US" sz="2800" b="1" dirty="0">
                <a:solidFill>
                  <a:schemeClr val="accent5">
                    <a:lumMod val="60000"/>
                    <a:lumOff val="40000"/>
                  </a:schemeClr>
                </a:solidFill>
                <a:latin typeface="Arial" pitchFamily="34" charset="0"/>
                <a:cs typeface="Arial" pitchFamily="34" charset="0"/>
              </a:rPr>
              <a:t>separates</a:t>
            </a:r>
            <a:r>
              <a:rPr lang="en-US" sz="2800" dirty="0">
                <a:solidFill>
                  <a:schemeClr val="accent5">
                    <a:lumMod val="60000"/>
                    <a:lumOff val="40000"/>
                  </a:schemeClr>
                </a:solidFill>
                <a:latin typeface="Arial" pitchFamily="34" charset="0"/>
                <a:cs typeface="Arial" pitchFamily="34" charset="0"/>
              </a:rPr>
              <a:t> those who are able to approach the throne from God Himself.</a:t>
            </a:r>
          </a:p>
          <a:p>
            <a:pPr>
              <a:spcBef>
                <a:spcPts val="0"/>
              </a:spcBef>
            </a:pPr>
            <a:r>
              <a:rPr lang="en-US" sz="2800" dirty="0">
                <a:solidFill>
                  <a:schemeClr val="accent5">
                    <a:lumMod val="60000"/>
                    <a:lumOff val="40000"/>
                  </a:schemeClr>
                </a:solidFill>
                <a:latin typeface="Arial" pitchFamily="34" charset="0"/>
                <a:cs typeface="Arial" pitchFamily="34" charset="0"/>
              </a:rPr>
              <a:t>Later John relates that there is </a:t>
            </a:r>
            <a:r>
              <a:rPr lang="en-US" sz="2800" i="1" dirty="0">
                <a:solidFill>
                  <a:schemeClr val="accent5">
                    <a:lumMod val="60000"/>
                    <a:lumOff val="40000"/>
                  </a:schemeClr>
                </a:solidFill>
                <a:latin typeface="Arial" pitchFamily="34" charset="0"/>
                <a:cs typeface="Arial" pitchFamily="34" charset="0"/>
              </a:rPr>
              <a:t>“no more</a:t>
            </a:r>
          </a:p>
          <a:p>
            <a:pPr>
              <a:spcBef>
                <a:spcPts val="0"/>
              </a:spcBef>
            </a:pPr>
            <a:r>
              <a:rPr lang="en-US" sz="2800" i="1" dirty="0">
                <a:solidFill>
                  <a:schemeClr val="accent5">
                    <a:lumMod val="60000"/>
                    <a:lumOff val="40000"/>
                  </a:schemeClr>
                </a:solidFill>
                <a:latin typeface="Arial" pitchFamily="34" charset="0"/>
                <a:cs typeface="Arial" pitchFamily="34" charset="0"/>
              </a:rPr>
              <a:t>sea”</a:t>
            </a:r>
            <a:r>
              <a:rPr lang="en-US" sz="2800" dirty="0">
                <a:solidFill>
                  <a:schemeClr val="accent5">
                    <a:lumMod val="60000"/>
                    <a:lumOff val="40000"/>
                  </a:schemeClr>
                </a:solidFill>
                <a:latin typeface="Arial" pitchFamily="34" charset="0"/>
                <a:cs typeface="Arial" pitchFamily="34" charset="0"/>
              </a:rPr>
              <a:t> (21:1).</a:t>
            </a:r>
            <a:endParaRPr lang="en-US" sz="2400" dirty="0">
              <a:solidFill>
                <a:schemeClr val="accent5">
                  <a:lumMod val="60000"/>
                  <a:lumOff val="40000"/>
                </a:schemeClr>
              </a:solidFill>
              <a:latin typeface="Arial" pitchFamily="34" charset="0"/>
              <a:cs typeface="Arial" pitchFamily="34" charset="0"/>
            </a:endParaRPr>
          </a:p>
          <a:p>
            <a:pPr lvl="1">
              <a:spcBef>
                <a:spcPts val="0"/>
              </a:spcBef>
            </a:pPr>
            <a:r>
              <a:rPr lang="en-US" sz="2400" dirty="0">
                <a:solidFill>
                  <a:schemeClr val="accent5">
                    <a:lumMod val="60000"/>
                    <a:lumOff val="40000"/>
                  </a:schemeClr>
                </a:solidFill>
                <a:latin typeface="Arial" pitchFamily="34" charset="0"/>
                <a:cs typeface="Arial" pitchFamily="34" charset="0"/>
              </a:rPr>
              <a:t>“Perhaps the difference is that what John sees now are events that occur before the final judgment, but after 20:11-15 he describes a heavenly scene wherein God will dwell with all saints (21:3).”</a:t>
            </a:r>
            <a:r>
              <a:rPr lang="en-US" sz="1800" dirty="0">
                <a:solidFill>
                  <a:schemeClr val="accent5">
                    <a:lumMod val="60000"/>
                    <a:lumOff val="40000"/>
                  </a:schemeClr>
                </a:solidFill>
                <a:latin typeface="Arial" pitchFamily="34" charset="0"/>
                <a:cs typeface="Arial" pitchFamily="34" charset="0"/>
              </a:rPr>
              <a:t> (Harkrider)</a:t>
            </a:r>
          </a:p>
        </p:txBody>
      </p:sp>
      <p:sp>
        <p:nvSpPr>
          <p:cNvPr id="4" name="Rectangle 3">
            <a:extLst>
              <a:ext uri="{FF2B5EF4-FFF2-40B4-BE49-F238E27FC236}">
                <a16:creationId xmlns:a16="http://schemas.microsoft.com/office/drawing/2014/main" id="{5F36D55F-9D0E-4EA4-BA58-D44E4A9F0EF0}"/>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pPr>
            <a:r>
              <a:rPr lang="en-US" sz="2000" b="1" kern="0" dirty="0">
                <a:solidFill>
                  <a:prstClr val="black"/>
                </a:solidFill>
                <a:latin typeface="Arial" panose="020B0604020202020204" pitchFamily="34" charset="0"/>
                <a:cs typeface="Arial" panose="020B0604020202020204" pitchFamily="34" charset="0"/>
              </a:rPr>
              <a:t>Revelation 4 and 5</a:t>
            </a:r>
          </a:p>
        </p:txBody>
      </p:sp>
    </p:spTree>
    <p:extLst>
      <p:ext uri="{BB962C8B-B14F-4D97-AF65-F5344CB8AC3E}">
        <p14:creationId xmlns:p14="http://schemas.microsoft.com/office/powerpoint/2010/main" val="130728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p:cTn id="1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4" end="4"/>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p:cTn id="25"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5" end="5"/>
                                            </p:txEl>
                                          </p:spTgt>
                                        </p:tgtEl>
                                      </p:cBhvr>
                                    </p:animEffect>
                                  </p:childTnLst>
                                </p:cTn>
                              </p:par>
                              <p:par>
                                <p:cTn id="29" presetID="31" presetClass="entr" presetSubtype="0" fill="hold"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par>
                                <p:cTn id="35" presetID="31" presetClass="entr" presetSubtype="0" fill="hold" nodeType="with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p:cTn id="3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40"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2" cstate="print"/>
          <a:srcRect/>
          <a:stretch>
            <a:fillRect/>
          </a:stretch>
        </p:blipFill>
        <p:spPr bwMode="auto">
          <a:xfrm>
            <a:off x="914400" y="1447802"/>
            <a:ext cx="7086600" cy="4983163"/>
          </a:xfrm>
          <a:prstGeom prst="rect">
            <a:avLst/>
          </a:prstGeom>
          <a:noFill/>
          <a:ln w="9525">
            <a:noFill/>
            <a:miter lim="800000"/>
            <a:headEnd/>
            <a:tailEnd/>
          </a:ln>
        </p:spPr>
      </p:pic>
      <p:sp>
        <p:nvSpPr>
          <p:cNvPr id="5" name="TextBox 4"/>
          <p:cNvSpPr txBox="1"/>
          <p:nvPr/>
        </p:nvSpPr>
        <p:spPr>
          <a:xfrm>
            <a:off x="1723535" y="1827234"/>
            <a:ext cx="5410200" cy="2677656"/>
          </a:xfrm>
          <a:prstGeom prst="rect">
            <a:avLst/>
          </a:prstGeom>
          <a:noFill/>
        </p:spPr>
        <p:txBody>
          <a:bodyPr wrap="square" rtlCol="0">
            <a:spAutoFit/>
          </a:bodyPr>
          <a:lstStyle/>
          <a:p>
            <a:pPr algn="ctr"/>
            <a:r>
              <a:rPr lang="en-US" sz="2800" b="1" i="1" dirty="0">
                <a:solidFill>
                  <a:srgbClr val="0000FF"/>
                </a:solidFill>
                <a:latin typeface="Arial" pitchFamily="34" charset="0"/>
                <a:cs typeface="Arial" pitchFamily="34" charset="0"/>
              </a:rPr>
              <a:t>“And the first creature (was) like a </a:t>
            </a:r>
            <a:r>
              <a:rPr lang="en-US" sz="2800" b="1" i="1" u="sng" dirty="0">
                <a:solidFill>
                  <a:srgbClr val="0000FF"/>
                </a:solidFill>
                <a:latin typeface="Arial" pitchFamily="34" charset="0"/>
                <a:cs typeface="Arial" pitchFamily="34" charset="0"/>
              </a:rPr>
              <a:t>lion</a:t>
            </a:r>
            <a:r>
              <a:rPr lang="en-US" sz="2800" b="1" i="1" dirty="0">
                <a:solidFill>
                  <a:srgbClr val="0000FF"/>
                </a:solidFill>
                <a:latin typeface="Arial" pitchFamily="34" charset="0"/>
                <a:cs typeface="Arial" pitchFamily="34" charset="0"/>
              </a:rPr>
              <a:t>, and the second creature like a </a:t>
            </a:r>
            <a:r>
              <a:rPr lang="en-US" sz="2800" b="1" i="1" u="sng" dirty="0">
                <a:solidFill>
                  <a:srgbClr val="0000FF"/>
                </a:solidFill>
                <a:latin typeface="Arial" pitchFamily="34" charset="0"/>
                <a:cs typeface="Arial" pitchFamily="34" charset="0"/>
              </a:rPr>
              <a:t>calf</a:t>
            </a:r>
            <a:r>
              <a:rPr lang="en-US" sz="2800" b="1" i="1" dirty="0">
                <a:solidFill>
                  <a:srgbClr val="0000FF"/>
                </a:solidFill>
                <a:latin typeface="Arial" pitchFamily="34" charset="0"/>
                <a:cs typeface="Arial" pitchFamily="34" charset="0"/>
              </a:rPr>
              <a:t>, and the third creature had a face as of a </a:t>
            </a:r>
            <a:r>
              <a:rPr lang="en-US" sz="2800" b="1" i="1" u="sng" dirty="0">
                <a:solidFill>
                  <a:srgbClr val="0000FF"/>
                </a:solidFill>
                <a:latin typeface="Arial" pitchFamily="34" charset="0"/>
                <a:cs typeface="Arial" pitchFamily="34" charset="0"/>
              </a:rPr>
              <a:t>man</a:t>
            </a:r>
            <a:r>
              <a:rPr lang="en-US" sz="2800" b="1" i="1" dirty="0">
                <a:solidFill>
                  <a:srgbClr val="0000FF"/>
                </a:solidFill>
                <a:latin typeface="Arial" pitchFamily="34" charset="0"/>
                <a:cs typeface="Arial" pitchFamily="34" charset="0"/>
              </a:rPr>
              <a:t>, and the fourth creature (was) like a </a:t>
            </a:r>
            <a:r>
              <a:rPr lang="en-US" sz="2800" b="1" i="1" u="sng" dirty="0">
                <a:solidFill>
                  <a:srgbClr val="0000FF"/>
                </a:solidFill>
                <a:latin typeface="Arial" pitchFamily="34" charset="0"/>
                <a:cs typeface="Arial" pitchFamily="34" charset="0"/>
              </a:rPr>
              <a:t>flying eagle</a:t>
            </a:r>
            <a:r>
              <a:rPr lang="en-US" sz="2800" b="1" i="1" dirty="0">
                <a:solidFill>
                  <a:srgbClr val="0000FF"/>
                </a:solidFill>
                <a:latin typeface="Arial" pitchFamily="34" charset="0"/>
                <a:cs typeface="Arial" pitchFamily="34" charset="0"/>
              </a:rPr>
              <a:t>.”</a:t>
            </a:r>
          </a:p>
        </p:txBody>
      </p:sp>
      <p:sp>
        <p:nvSpPr>
          <p:cNvPr id="6" name="TextBox 5"/>
          <p:cNvSpPr txBox="1"/>
          <p:nvPr/>
        </p:nvSpPr>
        <p:spPr>
          <a:xfrm>
            <a:off x="1524000" y="5257802"/>
            <a:ext cx="5715000" cy="584775"/>
          </a:xfrm>
          <a:prstGeom prst="rect">
            <a:avLst/>
          </a:prstGeom>
          <a:solidFill>
            <a:srgbClr val="0000FF"/>
          </a:solidFill>
          <a:ln w="38100">
            <a:solidFill>
              <a:srgbClr val="00B0F0"/>
            </a:solidFill>
          </a:ln>
        </p:spPr>
        <p:txBody>
          <a:bodyPr wrap="square" rtlCol="0">
            <a:spAutoFit/>
          </a:bodyPr>
          <a:lstStyle/>
          <a:p>
            <a:pPr algn="ctr"/>
            <a:r>
              <a:rPr lang="en-US" sz="3200" b="1" dirty="0">
                <a:solidFill>
                  <a:srgbClr val="4BACC6">
                    <a:lumMod val="60000"/>
                    <a:lumOff val="40000"/>
                  </a:srgbClr>
                </a:solidFill>
                <a:latin typeface="Arial" pitchFamily="34" charset="0"/>
                <a:cs typeface="Arial" pitchFamily="34" charset="0"/>
              </a:rPr>
              <a:t>Four Living Creatures</a:t>
            </a:r>
          </a:p>
        </p:txBody>
      </p:sp>
      <p:sp>
        <p:nvSpPr>
          <p:cNvPr id="8" name="Title 1"/>
          <p:cNvSpPr>
            <a:spLocks noGrp="1"/>
          </p:cNvSpPr>
          <p:nvPr>
            <p:ph type="title"/>
          </p:nvPr>
        </p:nvSpPr>
        <p:spPr>
          <a:xfrm>
            <a:off x="457200" y="414282"/>
            <a:ext cx="8229600" cy="769441"/>
          </a:xfrm>
          <a:solidFill>
            <a:srgbClr val="0000FF"/>
          </a:solidFill>
          <a:ln w="38100">
            <a:solidFill>
              <a:srgbClr val="00B0F0"/>
            </a:solidFill>
          </a:ln>
        </p:spPr>
        <p:txBody>
          <a:bodyPr>
            <a:spAutoFit/>
          </a:bodyPr>
          <a:lstStyle/>
          <a:p>
            <a:r>
              <a:rPr lang="en-US" b="1" u="sng" dirty="0">
                <a:solidFill>
                  <a:schemeClr val="accent5">
                    <a:lumMod val="60000"/>
                    <a:lumOff val="40000"/>
                  </a:schemeClr>
                </a:solidFill>
                <a:latin typeface="Arial" pitchFamily="34" charset="0"/>
                <a:cs typeface="Arial" pitchFamily="34" charset="0"/>
              </a:rPr>
              <a:t>Revelation 4:7</a:t>
            </a:r>
          </a:p>
        </p:txBody>
      </p:sp>
      <p:sp>
        <p:nvSpPr>
          <p:cNvPr id="7" name="Rectangle 6">
            <a:extLst>
              <a:ext uri="{FF2B5EF4-FFF2-40B4-BE49-F238E27FC236}">
                <a16:creationId xmlns:a16="http://schemas.microsoft.com/office/drawing/2014/main" id="{D678910E-5986-4D47-8C6D-35C8F6823A98}"/>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pPr>
            <a:r>
              <a:rPr lang="en-US" sz="2000" b="1" kern="0" dirty="0">
                <a:solidFill>
                  <a:prstClr val="black"/>
                </a:solidFill>
                <a:latin typeface="Arial" panose="020B0604020202020204" pitchFamily="34" charset="0"/>
                <a:cs typeface="Arial" panose="020B0604020202020204" pitchFamily="34" charset="0"/>
              </a:rPr>
              <a:t>Revelation 4 and 5</a:t>
            </a:r>
          </a:p>
        </p:txBody>
      </p:sp>
    </p:spTree>
    <p:extLst>
      <p:ext uri="{BB962C8B-B14F-4D97-AF65-F5344CB8AC3E}">
        <p14:creationId xmlns:p14="http://schemas.microsoft.com/office/powerpoint/2010/main" val="284977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4282"/>
            <a:ext cx="8229600" cy="769441"/>
          </a:xfrm>
          <a:solidFill>
            <a:srgbClr val="0000FF"/>
          </a:solidFill>
          <a:ln w="38100">
            <a:solidFill>
              <a:srgbClr val="00B0F0"/>
            </a:solidFill>
          </a:ln>
        </p:spPr>
        <p:txBody>
          <a:bodyPr>
            <a:spAutoFit/>
          </a:bodyPr>
          <a:lstStyle/>
          <a:p>
            <a:r>
              <a:rPr lang="en-US" b="1" u="sng" dirty="0">
                <a:solidFill>
                  <a:schemeClr val="accent5">
                    <a:lumMod val="60000"/>
                    <a:lumOff val="40000"/>
                  </a:schemeClr>
                </a:solidFill>
                <a:latin typeface="Arial" pitchFamily="34" charset="0"/>
                <a:cs typeface="Arial" pitchFamily="34" charset="0"/>
              </a:rPr>
              <a:t>Four Living Creatures</a:t>
            </a:r>
          </a:p>
        </p:txBody>
      </p:sp>
      <p:sp>
        <p:nvSpPr>
          <p:cNvPr id="3" name="Content Placeholder 2"/>
          <p:cNvSpPr>
            <a:spLocks noGrp="1"/>
          </p:cNvSpPr>
          <p:nvPr>
            <p:ph idx="1"/>
          </p:nvPr>
        </p:nvSpPr>
        <p:spPr>
          <a:xfrm>
            <a:off x="457200" y="1562492"/>
            <a:ext cx="8229600" cy="5170646"/>
          </a:xfrm>
          <a:solidFill>
            <a:schemeClr val="tx1"/>
          </a:solidFill>
          <a:ln w="38100">
            <a:solidFill>
              <a:srgbClr val="0000FF"/>
            </a:solidFill>
          </a:ln>
        </p:spPr>
        <p:txBody>
          <a:bodyPr>
            <a:spAutoFit/>
          </a:bodyPr>
          <a:lstStyle/>
          <a:p>
            <a:pPr>
              <a:spcBef>
                <a:spcPts val="0"/>
              </a:spcBef>
            </a:pPr>
            <a:r>
              <a:rPr lang="en-US" sz="3000" dirty="0">
                <a:solidFill>
                  <a:schemeClr val="accent5">
                    <a:lumMod val="60000"/>
                    <a:lumOff val="40000"/>
                  </a:schemeClr>
                </a:solidFill>
                <a:latin typeface="Arial Narrow" pitchFamily="34" charset="0"/>
              </a:rPr>
              <a:t>“</a:t>
            </a:r>
            <a:r>
              <a:rPr lang="en-US" sz="3000" b="1" dirty="0">
                <a:solidFill>
                  <a:schemeClr val="accent5">
                    <a:lumMod val="60000"/>
                    <a:lumOff val="40000"/>
                  </a:schemeClr>
                </a:solidFill>
                <a:latin typeface="Arial Narrow" pitchFamily="34" charset="0"/>
              </a:rPr>
              <a:t>Full of eyes</a:t>
            </a:r>
            <a:r>
              <a:rPr lang="en-US" sz="3000" dirty="0">
                <a:solidFill>
                  <a:schemeClr val="accent5">
                    <a:lumMod val="60000"/>
                    <a:lumOff val="40000"/>
                  </a:schemeClr>
                </a:solidFill>
                <a:latin typeface="Arial Narrow" pitchFamily="34" charset="0"/>
              </a:rPr>
              <a:t>” – all-seeing ability</a:t>
            </a:r>
          </a:p>
          <a:p>
            <a:pPr>
              <a:spcBef>
                <a:spcPts val="0"/>
              </a:spcBef>
            </a:pPr>
            <a:r>
              <a:rPr lang="en-US" sz="3000" dirty="0">
                <a:solidFill>
                  <a:schemeClr val="accent5">
                    <a:lumMod val="60000"/>
                    <a:lumOff val="40000"/>
                  </a:schemeClr>
                </a:solidFill>
                <a:latin typeface="Arial Narrow" pitchFamily="34" charset="0"/>
              </a:rPr>
              <a:t>“</a:t>
            </a:r>
            <a:r>
              <a:rPr lang="en-US" sz="3000" b="1" dirty="0">
                <a:solidFill>
                  <a:schemeClr val="accent5">
                    <a:lumMod val="60000"/>
                    <a:lumOff val="40000"/>
                  </a:schemeClr>
                </a:solidFill>
                <a:latin typeface="Arial Narrow" pitchFamily="34" charset="0"/>
              </a:rPr>
              <a:t>Cherubim</a:t>
            </a:r>
            <a:r>
              <a:rPr lang="en-US" sz="3000" dirty="0">
                <a:solidFill>
                  <a:schemeClr val="accent5">
                    <a:lumMod val="60000"/>
                    <a:lumOff val="40000"/>
                  </a:schemeClr>
                </a:solidFill>
                <a:latin typeface="Arial Narrow" pitchFamily="34" charset="0"/>
              </a:rPr>
              <a:t>” </a:t>
            </a:r>
            <a:r>
              <a:rPr lang="en-US" sz="3000" b="1" dirty="0">
                <a:solidFill>
                  <a:schemeClr val="accent5">
                    <a:lumMod val="20000"/>
                    <a:lumOff val="80000"/>
                  </a:schemeClr>
                </a:solidFill>
                <a:latin typeface="Arial Narrow" pitchFamily="34" charset="0"/>
              </a:rPr>
              <a:t>(Ezekiel 10:5, 10, 18, 20)</a:t>
            </a:r>
            <a:br>
              <a:rPr lang="en-US" sz="3000" b="1" dirty="0">
                <a:solidFill>
                  <a:schemeClr val="accent5">
                    <a:lumMod val="20000"/>
                    <a:lumOff val="80000"/>
                  </a:schemeClr>
                </a:solidFill>
                <a:latin typeface="Arial Narrow" pitchFamily="34" charset="0"/>
              </a:rPr>
            </a:br>
            <a:r>
              <a:rPr lang="en-US" sz="3000" dirty="0">
                <a:solidFill>
                  <a:schemeClr val="accent5">
                    <a:lumMod val="60000"/>
                    <a:lumOff val="40000"/>
                  </a:schemeClr>
                </a:solidFill>
                <a:latin typeface="Arial Narrow" pitchFamily="34" charset="0"/>
              </a:rPr>
              <a:t>“</a:t>
            </a:r>
            <a:r>
              <a:rPr lang="en-US" sz="3000" b="1" dirty="0">
                <a:solidFill>
                  <a:schemeClr val="accent5">
                    <a:lumMod val="60000"/>
                    <a:lumOff val="40000"/>
                  </a:schemeClr>
                </a:solidFill>
                <a:latin typeface="Arial Narrow" pitchFamily="34" charset="0"/>
              </a:rPr>
              <a:t>Seraphim</a:t>
            </a:r>
            <a:r>
              <a:rPr lang="en-US" sz="3000" dirty="0">
                <a:solidFill>
                  <a:schemeClr val="accent5">
                    <a:lumMod val="60000"/>
                    <a:lumOff val="40000"/>
                  </a:schemeClr>
                </a:solidFill>
                <a:latin typeface="Arial Narrow" pitchFamily="34" charset="0"/>
              </a:rPr>
              <a:t>”</a:t>
            </a:r>
            <a:r>
              <a:rPr lang="en-US" sz="3000" dirty="0">
                <a:latin typeface="Arial Narrow" pitchFamily="34" charset="0"/>
              </a:rPr>
              <a:t> </a:t>
            </a:r>
            <a:r>
              <a:rPr lang="en-US" sz="3000" b="1" dirty="0">
                <a:solidFill>
                  <a:schemeClr val="accent5">
                    <a:lumMod val="20000"/>
                    <a:lumOff val="80000"/>
                  </a:schemeClr>
                </a:solidFill>
                <a:latin typeface="Arial Narrow" pitchFamily="34" charset="0"/>
              </a:rPr>
              <a:t>(Isaiah 6:1-2)</a:t>
            </a:r>
          </a:p>
          <a:p>
            <a:pPr>
              <a:spcBef>
                <a:spcPts val="0"/>
              </a:spcBef>
            </a:pPr>
            <a:r>
              <a:rPr lang="en-US" sz="3000" dirty="0">
                <a:solidFill>
                  <a:schemeClr val="accent5">
                    <a:lumMod val="60000"/>
                    <a:lumOff val="40000"/>
                  </a:schemeClr>
                </a:solidFill>
                <a:latin typeface="Arial Narrow" pitchFamily="34" charset="0"/>
              </a:rPr>
              <a:t>“</a:t>
            </a:r>
            <a:r>
              <a:rPr lang="en-US" sz="3000" b="1" dirty="0">
                <a:solidFill>
                  <a:schemeClr val="accent5">
                    <a:lumMod val="60000"/>
                    <a:lumOff val="40000"/>
                  </a:schemeClr>
                </a:solidFill>
                <a:latin typeface="Arial Narrow" pitchFamily="34" charset="0"/>
              </a:rPr>
              <a:t>Lion</a:t>
            </a:r>
            <a:r>
              <a:rPr lang="en-US" sz="3000" dirty="0">
                <a:solidFill>
                  <a:schemeClr val="accent5">
                    <a:lumMod val="60000"/>
                    <a:lumOff val="40000"/>
                  </a:schemeClr>
                </a:solidFill>
                <a:latin typeface="Arial Narrow" pitchFamily="34" charset="0"/>
              </a:rPr>
              <a:t>” </a:t>
            </a:r>
            <a:r>
              <a:rPr lang="en-US" sz="3000" dirty="0">
                <a:solidFill>
                  <a:schemeClr val="accent5">
                    <a:lumMod val="20000"/>
                    <a:lumOff val="80000"/>
                  </a:schemeClr>
                </a:solidFill>
                <a:latin typeface="Arial Narrow" pitchFamily="34" charset="0"/>
              </a:rPr>
              <a:t>– strength</a:t>
            </a:r>
          </a:p>
          <a:p>
            <a:pPr>
              <a:spcBef>
                <a:spcPts val="0"/>
              </a:spcBef>
            </a:pPr>
            <a:r>
              <a:rPr lang="en-US" sz="3000" dirty="0">
                <a:solidFill>
                  <a:schemeClr val="accent5">
                    <a:lumMod val="60000"/>
                    <a:lumOff val="40000"/>
                  </a:schemeClr>
                </a:solidFill>
                <a:latin typeface="Arial Narrow" pitchFamily="34" charset="0"/>
              </a:rPr>
              <a:t>“</a:t>
            </a:r>
            <a:r>
              <a:rPr lang="en-US" sz="3000" b="1" dirty="0">
                <a:solidFill>
                  <a:schemeClr val="accent5">
                    <a:lumMod val="60000"/>
                    <a:lumOff val="40000"/>
                  </a:schemeClr>
                </a:solidFill>
                <a:latin typeface="Arial Narrow" pitchFamily="34" charset="0"/>
              </a:rPr>
              <a:t>Calf</a:t>
            </a:r>
            <a:r>
              <a:rPr lang="en-US" sz="3000" dirty="0">
                <a:solidFill>
                  <a:schemeClr val="accent5">
                    <a:lumMod val="60000"/>
                    <a:lumOff val="40000"/>
                  </a:schemeClr>
                </a:solidFill>
                <a:latin typeface="Arial Narrow" pitchFamily="34" charset="0"/>
              </a:rPr>
              <a:t>” </a:t>
            </a:r>
            <a:r>
              <a:rPr lang="en-US" sz="3000" dirty="0">
                <a:solidFill>
                  <a:schemeClr val="accent5">
                    <a:lumMod val="20000"/>
                    <a:lumOff val="80000"/>
                  </a:schemeClr>
                </a:solidFill>
                <a:latin typeface="Arial Narrow" pitchFamily="34" charset="0"/>
              </a:rPr>
              <a:t>– service</a:t>
            </a:r>
          </a:p>
          <a:p>
            <a:pPr>
              <a:spcBef>
                <a:spcPts val="0"/>
              </a:spcBef>
            </a:pPr>
            <a:r>
              <a:rPr lang="en-US" sz="3000" dirty="0">
                <a:solidFill>
                  <a:schemeClr val="accent5">
                    <a:lumMod val="60000"/>
                    <a:lumOff val="40000"/>
                  </a:schemeClr>
                </a:solidFill>
                <a:latin typeface="Arial Narrow" pitchFamily="34" charset="0"/>
              </a:rPr>
              <a:t>“</a:t>
            </a:r>
            <a:r>
              <a:rPr lang="en-US" sz="3000" b="1" dirty="0">
                <a:solidFill>
                  <a:schemeClr val="accent5">
                    <a:lumMod val="60000"/>
                    <a:lumOff val="40000"/>
                  </a:schemeClr>
                </a:solidFill>
                <a:latin typeface="Arial Narrow" pitchFamily="34" charset="0"/>
              </a:rPr>
              <a:t>Man</a:t>
            </a:r>
            <a:r>
              <a:rPr lang="en-US" sz="3000" dirty="0">
                <a:solidFill>
                  <a:schemeClr val="accent5">
                    <a:lumMod val="60000"/>
                    <a:lumOff val="40000"/>
                  </a:schemeClr>
                </a:solidFill>
                <a:latin typeface="Arial Narrow" pitchFamily="34" charset="0"/>
              </a:rPr>
              <a:t>” </a:t>
            </a:r>
            <a:r>
              <a:rPr lang="en-US" sz="3000" dirty="0">
                <a:solidFill>
                  <a:schemeClr val="accent5">
                    <a:lumMod val="20000"/>
                    <a:lumOff val="80000"/>
                  </a:schemeClr>
                </a:solidFill>
                <a:latin typeface="Arial Narrow" pitchFamily="34" charset="0"/>
              </a:rPr>
              <a:t>– intelligence</a:t>
            </a:r>
          </a:p>
          <a:p>
            <a:pPr>
              <a:spcBef>
                <a:spcPts val="0"/>
              </a:spcBef>
            </a:pPr>
            <a:r>
              <a:rPr lang="en-US" sz="3000" dirty="0">
                <a:solidFill>
                  <a:schemeClr val="accent5">
                    <a:lumMod val="60000"/>
                    <a:lumOff val="40000"/>
                  </a:schemeClr>
                </a:solidFill>
                <a:latin typeface="Arial Narrow" pitchFamily="34" charset="0"/>
              </a:rPr>
              <a:t>“</a:t>
            </a:r>
            <a:r>
              <a:rPr lang="en-US" sz="3000" b="1" dirty="0">
                <a:solidFill>
                  <a:schemeClr val="accent5">
                    <a:lumMod val="60000"/>
                    <a:lumOff val="40000"/>
                  </a:schemeClr>
                </a:solidFill>
                <a:latin typeface="Arial Narrow" pitchFamily="34" charset="0"/>
              </a:rPr>
              <a:t>Flying Eagle</a:t>
            </a:r>
            <a:r>
              <a:rPr lang="en-US" sz="3000" dirty="0">
                <a:solidFill>
                  <a:schemeClr val="accent5">
                    <a:lumMod val="60000"/>
                    <a:lumOff val="40000"/>
                  </a:schemeClr>
                </a:solidFill>
                <a:latin typeface="Arial Narrow" pitchFamily="34" charset="0"/>
              </a:rPr>
              <a:t>” </a:t>
            </a:r>
            <a:r>
              <a:rPr lang="en-US" sz="3000" dirty="0">
                <a:solidFill>
                  <a:schemeClr val="accent5">
                    <a:lumMod val="20000"/>
                    <a:lumOff val="80000"/>
                  </a:schemeClr>
                </a:solidFill>
                <a:latin typeface="Arial Narrow" pitchFamily="34" charset="0"/>
              </a:rPr>
              <a:t>– velocity and swiftness</a:t>
            </a:r>
          </a:p>
          <a:p>
            <a:pPr>
              <a:spcBef>
                <a:spcPts val="0"/>
              </a:spcBef>
            </a:pPr>
            <a:r>
              <a:rPr lang="en-US" sz="3000" dirty="0">
                <a:solidFill>
                  <a:schemeClr val="accent5">
                    <a:lumMod val="60000"/>
                    <a:lumOff val="40000"/>
                  </a:schemeClr>
                </a:solidFill>
                <a:latin typeface="Arial Narrow" pitchFamily="34" charset="0"/>
              </a:rPr>
              <a:t>These living creatures are special servants of God – strong, swift, intelligent, and always vigilant. Beings of the highest order that </a:t>
            </a:r>
            <a:r>
              <a:rPr lang="en-US" sz="3000" b="1" dirty="0">
                <a:solidFill>
                  <a:schemeClr val="accent5">
                    <a:lumMod val="60000"/>
                    <a:lumOff val="40000"/>
                  </a:schemeClr>
                </a:solidFill>
                <a:latin typeface="Arial Narrow" pitchFamily="34" charset="0"/>
              </a:rPr>
              <a:t>guard</a:t>
            </a:r>
            <a:r>
              <a:rPr lang="en-US" sz="3000" dirty="0">
                <a:solidFill>
                  <a:schemeClr val="accent5">
                    <a:lumMod val="60000"/>
                    <a:lumOff val="40000"/>
                  </a:schemeClr>
                </a:solidFill>
                <a:latin typeface="Arial Narrow" pitchFamily="34" charset="0"/>
              </a:rPr>
              <a:t> holy things of God and never fail to </a:t>
            </a:r>
            <a:r>
              <a:rPr lang="en-US" sz="3000" b="1" dirty="0">
                <a:solidFill>
                  <a:schemeClr val="accent5">
                    <a:lumMod val="60000"/>
                    <a:lumOff val="40000"/>
                  </a:schemeClr>
                </a:solidFill>
                <a:latin typeface="Arial Narrow" pitchFamily="34" charset="0"/>
              </a:rPr>
              <a:t>worship.</a:t>
            </a:r>
          </a:p>
        </p:txBody>
      </p:sp>
      <p:sp>
        <p:nvSpPr>
          <p:cNvPr id="4" name="Rectangle 3">
            <a:extLst>
              <a:ext uri="{FF2B5EF4-FFF2-40B4-BE49-F238E27FC236}">
                <a16:creationId xmlns:a16="http://schemas.microsoft.com/office/drawing/2014/main" id="{445619F1-A816-4B49-B19D-29C109585E41}"/>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pPr>
            <a:r>
              <a:rPr lang="en-US" sz="2000" b="1" kern="0" dirty="0">
                <a:solidFill>
                  <a:prstClr val="black"/>
                </a:solidFill>
                <a:latin typeface="Arial" panose="020B0604020202020204" pitchFamily="34" charset="0"/>
                <a:cs typeface="Arial" panose="020B0604020202020204" pitchFamily="34" charset="0"/>
              </a:rPr>
              <a:t>Revelation 4 and 5</a:t>
            </a:r>
          </a:p>
        </p:txBody>
      </p:sp>
    </p:spTree>
    <p:extLst>
      <p:ext uri="{BB962C8B-B14F-4D97-AF65-F5344CB8AC3E}">
        <p14:creationId xmlns:p14="http://schemas.microsoft.com/office/powerpoint/2010/main" val="3770456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2" end="2"/>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3" end="3"/>
                                            </p:txEl>
                                          </p:spTgt>
                                        </p:tgtEl>
                                      </p:cBhvr>
                                    </p:animEffect>
                                  </p:childTnLst>
                                </p:cTn>
                              </p:par>
                              <p:par>
                                <p:cTn id="29" presetID="31"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4" end="4"/>
                                            </p:txEl>
                                          </p:spTgt>
                                        </p:tgtEl>
                                      </p:cBhvr>
                                    </p:animEffect>
                                  </p:childTnLst>
                                </p:cTn>
                              </p:par>
                              <p:par>
                                <p:cTn id="35" presetID="31" presetClass="entr" presetSubtype="0" fill="hold"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0" dur="1000"/>
                                        <p:tgtEl>
                                          <p:spTgt spid="3">
                                            <p:txEl>
                                              <p:pRg st="5" end="5"/>
                                            </p:txEl>
                                          </p:spTgt>
                                        </p:tgtEl>
                                      </p:cBhvr>
                                    </p:animEffect>
                                  </p:childTnLst>
                                </p:cTn>
                              </p:par>
                              <p:par>
                                <p:cTn id="41" presetID="31" presetClass="entr" presetSubtype="0" fill="hold"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p:cTn id="43"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4"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5"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46"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449234"/>
            <a:ext cx="8229600" cy="701731"/>
          </a:xfrm>
          <a:noFill/>
        </p:spPr>
        <p:txBody>
          <a:bodyPr>
            <a:spAutoFit/>
          </a:bodyPr>
          <a:lstStyle/>
          <a:p>
            <a:pPr algn="ctr"/>
            <a:r>
              <a:rPr lang="en-US" altLang="en-US" b="1" dirty="0">
                <a:solidFill>
                  <a:schemeClr val="tx1"/>
                </a:solidFill>
                <a:latin typeface="Arial" panose="020B0604020202020204" pitchFamily="34" charset="0"/>
                <a:cs typeface="Arial" panose="020B0604020202020204" pitchFamily="34" charset="0"/>
              </a:rPr>
              <a:t>Revelation</a:t>
            </a:r>
          </a:p>
        </p:txBody>
      </p:sp>
      <p:sp>
        <p:nvSpPr>
          <p:cNvPr id="2" name="Slide Number Placeholder 1">
            <a:extLst>
              <a:ext uri="{FF2B5EF4-FFF2-40B4-BE49-F238E27FC236}">
                <a16:creationId xmlns:a16="http://schemas.microsoft.com/office/drawing/2014/main" id="{7B475487-B240-473B-A931-EF32D227A9BA}"/>
              </a:ext>
            </a:extLst>
          </p:cNvPr>
          <p:cNvSpPr>
            <a:spLocks noGrp="1"/>
          </p:cNvSpPr>
          <p:nvPr>
            <p:ph type="sldNum" sz="quarter" idx="12"/>
          </p:nvPr>
        </p:nvSpPr>
        <p:spPr/>
        <p:txBody>
          <a:bodyPr/>
          <a:lstStyle/>
          <a:p>
            <a:pPr eaLnBrk="0" fontAlgn="base" hangingPunct="0">
              <a:spcBef>
                <a:spcPct val="0"/>
              </a:spcBef>
              <a:spcAft>
                <a:spcPct val="0"/>
              </a:spcAft>
            </a:pPr>
            <a:fld id="{71DD7C3C-26EA-48D1-89DB-82086917E937}" type="slidenum">
              <a:rPr lang="en-US" altLang="en-US" b="1">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Times New Roman" panose="02020603050405020304" pitchFamily="18" charset="0"/>
              </a:rPr>
              <a:pPr eaLnBrk="0" fontAlgn="base" hangingPunct="0">
                <a:spcBef>
                  <a:spcPct val="0"/>
                </a:spcBef>
                <a:spcAft>
                  <a:spcPct val="0"/>
                </a:spcAft>
              </a:pPr>
              <a:t>4</a:t>
            </a:fld>
            <a:endParaRPr lang="en-US" altLang="en-US" b="1">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Times New Roman" panose="02020603050405020304" pitchFamily="18" charset="0"/>
            </a:endParaRPr>
          </a:p>
        </p:txBody>
      </p:sp>
      <p:sp>
        <p:nvSpPr>
          <p:cNvPr id="30723" name="Text Box 3"/>
          <p:cNvSpPr txBox="1">
            <a:spLocks noChangeArrowheads="1"/>
          </p:cNvSpPr>
          <p:nvPr/>
        </p:nvSpPr>
        <p:spPr bwMode="auto">
          <a:xfrm>
            <a:off x="762000" y="1866904"/>
            <a:ext cx="7620484" cy="4031873"/>
          </a:xfrm>
          <a:prstGeom prst="rect">
            <a:avLst/>
          </a:prstGeom>
          <a:noFill/>
          <a:ln>
            <a:noFill/>
          </a:ln>
          <a:effectLst/>
        </p:spPr>
        <p:txBody>
          <a:bodyPr wrap="none">
            <a:spAutoFit/>
          </a:bodyPr>
          <a:lstStyle>
            <a:lvl1pPr>
              <a:tabLst>
                <a:tab pos="457200" algn="l"/>
              </a:tabLst>
              <a:defRPr>
                <a:solidFill>
                  <a:schemeClr val="tx1"/>
                </a:solidFill>
                <a:latin typeface="Arial" panose="020B0604020202020204" pitchFamily="34" charset="0"/>
              </a:defRPr>
            </a:lvl1pPr>
            <a:lvl2pPr>
              <a:tabLst>
                <a:tab pos="457200" algn="l"/>
              </a:tabLst>
              <a:defRPr>
                <a:solidFill>
                  <a:schemeClr val="tx1"/>
                </a:solidFill>
                <a:latin typeface="Arial" panose="020B0604020202020204" pitchFamily="34" charset="0"/>
              </a:defRPr>
            </a:lvl2pPr>
            <a:lvl3pPr>
              <a:tabLst>
                <a:tab pos="457200" algn="l"/>
              </a:tabLst>
              <a:defRPr>
                <a:solidFill>
                  <a:schemeClr val="tx1"/>
                </a:solidFill>
                <a:latin typeface="Arial" panose="020B0604020202020204" pitchFamily="34" charset="0"/>
              </a:defRPr>
            </a:lvl3pPr>
            <a:lvl4pPr>
              <a:tabLst>
                <a:tab pos="457200" algn="l"/>
              </a:tabLst>
              <a:defRPr>
                <a:solidFill>
                  <a:schemeClr val="tx1"/>
                </a:solidFill>
                <a:latin typeface="Arial" panose="020B0604020202020204" pitchFamily="34" charset="0"/>
              </a:defRPr>
            </a:lvl4pPr>
            <a:lvl5pPr>
              <a:tabLst>
                <a:tab pos="457200" algn="l"/>
              </a:tabLst>
              <a:defRPr>
                <a:solidFill>
                  <a:schemeClr val="tx1"/>
                </a:solidFill>
                <a:latin typeface="Arial" panose="020B0604020202020204" pitchFamily="34" charset="0"/>
              </a:defRPr>
            </a:lvl5pPr>
            <a:lvl6pPr fontAlgn="base">
              <a:spcBef>
                <a:spcPct val="0"/>
              </a:spcBef>
              <a:spcAft>
                <a:spcPct val="0"/>
              </a:spcAft>
              <a:tabLst>
                <a:tab pos="457200" algn="l"/>
              </a:tabLst>
              <a:defRPr>
                <a:solidFill>
                  <a:schemeClr val="tx1"/>
                </a:solidFill>
                <a:latin typeface="Arial" panose="020B0604020202020204" pitchFamily="34" charset="0"/>
              </a:defRPr>
            </a:lvl6pPr>
            <a:lvl7pPr fontAlgn="base">
              <a:spcBef>
                <a:spcPct val="0"/>
              </a:spcBef>
              <a:spcAft>
                <a:spcPct val="0"/>
              </a:spcAft>
              <a:tabLst>
                <a:tab pos="457200" algn="l"/>
              </a:tabLst>
              <a:defRPr>
                <a:solidFill>
                  <a:schemeClr val="tx1"/>
                </a:solidFill>
                <a:latin typeface="Arial" panose="020B0604020202020204" pitchFamily="34" charset="0"/>
              </a:defRPr>
            </a:lvl7pPr>
            <a:lvl8pPr fontAlgn="base">
              <a:spcBef>
                <a:spcPct val="0"/>
              </a:spcBef>
              <a:spcAft>
                <a:spcPct val="0"/>
              </a:spcAft>
              <a:tabLst>
                <a:tab pos="457200" algn="l"/>
              </a:tabLst>
              <a:defRPr>
                <a:solidFill>
                  <a:schemeClr val="tx1"/>
                </a:solidFill>
                <a:latin typeface="Arial" panose="020B0604020202020204" pitchFamily="34" charset="0"/>
              </a:defRPr>
            </a:lvl8pPr>
            <a:lvl9pPr fontAlgn="base">
              <a:spcBef>
                <a:spcPct val="0"/>
              </a:spcBef>
              <a:spcAft>
                <a:spcPct val="0"/>
              </a:spcAft>
              <a:tabLst>
                <a:tab pos="457200" algn="l"/>
              </a:tabLst>
              <a:defRPr>
                <a:solidFill>
                  <a:schemeClr val="tx1"/>
                </a:solidFill>
                <a:latin typeface="Arial" panose="020B0604020202020204" pitchFamily="34" charset="0"/>
              </a:defRPr>
            </a:lvl9pPr>
          </a:lstStyle>
          <a:p>
            <a:pPr fontAlgn="base">
              <a:spcBef>
                <a:spcPts val="1200"/>
              </a:spcBef>
              <a:spcAft>
                <a:spcPct val="0"/>
              </a:spcAft>
            </a:pPr>
            <a:r>
              <a:rPr lang="en-US" altLang="en-US" sz="2800" b="1" dirty="0">
                <a:cs typeface="Arial" panose="020B0604020202020204" pitchFamily="34" charset="0"/>
              </a:rPr>
              <a:t>II. </a:t>
            </a:r>
            <a:r>
              <a:rPr lang="en-US" altLang="en-US" sz="2800" b="1" u="sng" dirty="0">
                <a:cs typeface="Arial" panose="020B0604020202020204" pitchFamily="34" charset="0"/>
              </a:rPr>
              <a:t>Christ And The Dragon In Conflict</a:t>
            </a:r>
            <a:r>
              <a:rPr lang="en-US" altLang="en-US" sz="2800" b="1" dirty="0">
                <a:cs typeface="Arial" panose="020B0604020202020204" pitchFamily="34" charset="0"/>
              </a:rPr>
              <a:t> (12-22)</a:t>
            </a:r>
          </a:p>
          <a:p>
            <a:pPr fontAlgn="base">
              <a:spcBef>
                <a:spcPts val="1200"/>
              </a:spcBef>
              <a:spcAft>
                <a:spcPct val="0"/>
              </a:spcAft>
            </a:pPr>
            <a:r>
              <a:rPr lang="en-US" altLang="en-US" sz="2800" b="1" dirty="0">
                <a:cs typeface="Arial" panose="020B0604020202020204" pitchFamily="34" charset="0"/>
              </a:rPr>
              <a:t> (Deeper Spiritual Meaning)</a:t>
            </a:r>
          </a:p>
          <a:p>
            <a:pPr fontAlgn="base">
              <a:spcBef>
                <a:spcPts val="1200"/>
              </a:spcBef>
              <a:spcAft>
                <a:spcPct val="0"/>
              </a:spcAft>
            </a:pPr>
            <a:r>
              <a:rPr lang="en-US" altLang="en-US" sz="2800" b="1" dirty="0">
                <a:cs typeface="Arial" panose="020B0604020202020204" pitchFamily="34" charset="0"/>
              </a:rPr>
              <a:t>	A. </a:t>
            </a:r>
            <a:r>
              <a:rPr lang="en-US" altLang="en-US" sz="2800" b="1" i="1" dirty="0">
                <a:cs typeface="Arial" panose="020B0604020202020204" pitchFamily="34" charset="0"/>
              </a:rPr>
              <a:t>War</a:t>
            </a:r>
            <a:r>
              <a:rPr lang="en-US" altLang="en-US" sz="2800" b="1" dirty="0">
                <a:cs typeface="Arial" panose="020B0604020202020204" pitchFamily="34" charset="0"/>
              </a:rPr>
              <a:t> (12-14)</a:t>
            </a:r>
          </a:p>
          <a:p>
            <a:pPr fontAlgn="base">
              <a:spcBef>
                <a:spcPts val="1200"/>
              </a:spcBef>
              <a:spcAft>
                <a:spcPct val="0"/>
              </a:spcAft>
            </a:pPr>
            <a:r>
              <a:rPr lang="en-US" altLang="en-US" sz="2800" b="1" dirty="0">
                <a:cs typeface="Arial" panose="020B0604020202020204" pitchFamily="34" charset="0"/>
              </a:rPr>
              <a:t>	B. </a:t>
            </a:r>
            <a:r>
              <a:rPr lang="en-US" altLang="en-US" sz="2800" b="1" i="1" dirty="0">
                <a:cs typeface="Arial" panose="020B0604020202020204" pitchFamily="34" charset="0"/>
              </a:rPr>
              <a:t>Bowls of Wrath</a:t>
            </a:r>
            <a:r>
              <a:rPr lang="en-US" altLang="en-US" sz="2800" b="1" dirty="0">
                <a:cs typeface="Arial" panose="020B0604020202020204" pitchFamily="34" charset="0"/>
              </a:rPr>
              <a:t> (15-16)</a:t>
            </a:r>
          </a:p>
          <a:p>
            <a:pPr fontAlgn="base">
              <a:spcBef>
                <a:spcPts val="1200"/>
              </a:spcBef>
              <a:spcAft>
                <a:spcPct val="0"/>
              </a:spcAft>
            </a:pPr>
            <a:r>
              <a:rPr lang="en-US" altLang="en-US" sz="2800" b="1" dirty="0">
                <a:cs typeface="Arial" panose="020B0604020202020204" pitchFamily="34" charset="0"/>
              </a:rPr>
              <a:t>	C. </a:t>
            </a:r>
            <a:r>
              <a:rPr lang="en-US" altLang="en-US" sz="2800" b="1" i="1" dirty="0">
                <a:cs typeface="Arial" panose="020B0604020202020204" pitchFamily="34" charset="0"/>
              </a:rPr>
              <a:t>Fall of Babylon the Harlot</a:t>
            </a:r>
            <a:r>
              <a:rPr lang="en-US" altLang="en-US" sz="2800" b="1" dirty="0">
                <a:cs typeface="Arial" panose="020B0604020202020204" pitchFamily="34" charset="0"/>
              </a:rPr>
              <a:t> (17-18)</a:t>
            </a:r>
          </a:p>
          <a:p>
            <a:pPr fontAlgn="base">
              <a:spcBef>
                <a:spcPts val="1200"/>
              </a:spcBef>
              <a:spcAft>
                <a:spcPct val="0"/>
              </a:spcAft>
            </a:pPr>
            <a:r>
              <a:rPr lang="en-US" altLang="en-US" sz="2800" b="1" dirty="0">
                <a:cs typeface="Arial" panose="020B0604020202020204" pitchFamily="34" charset="0"/>
              </a:rPr>
              <a:t>	D. </a:t>
            </a:r>
            <a:r>
              <a:rPr lang="en-US" altLang="en-US" sz="2800" b="1" i="1" dirty="0">
                <a:cs typeface="Arial" panose="020B0604020202020204" pitchFamily="34" charset="0"/>
              </a:rPr>
              <a:t>Victory of God’s people</a:t>
            </a:r>
            <a:r>
              <a:rPr lang="en-US" altLang="en-US" sz="2800" b="1" dirty="0">
                <a:cs typeface="Arial" panose="020B0604020202020204" pitchFamily="34" charset="0"/>
              </a:rPr>
              <a:t> (19-21)</a:t>
            </a:r>
          </a:p>
          <a:p>
            <a:pPr fontAlgn="base">
              <a:spcBef>
                <a:spcPts val="1200"/>
              </a:spcBef>
              <a:spcAft>
                <a:spcPct val="0"/>
              </a:spcAft>
            </a:pPr>
            <a:r>
              <a:rPr lang="en-US" altLang="en-US" sz="2800" b="1" dirty="0">
                <a:cs typeface="Arial" panose="020B0604020202020204" pitchFamily="34" charset="0"/>
              </a:rPr>
              <a:t>	E. </a:t>
            </a:r>
            <a:r>
              <a:rPr lang="en-US" altLang="en-US" sz="2800" b="1" i="1" dirty="0">
                <a:cs typeface="Arial" panose="020B0604020202020204" pitchFamily="34" charset="0"/>
              </a:rPr>
              <a:t>Warnings about the Book</a:t>
            </a:r>
            <a:r>
              <a:rPr lang="en-US" altLang="en-US" sz="2800" b="1" dirty="0">
                <a:cs typeface="Arial" panose="020B0604020202020204" pitchFamily="34" charset="0"/>
              </a:rPr>
              <a:t> (22)</a:t>
            </a:r>
          </a:p>
        </p:txBody>
      </p:sp>
    </p:spTree>
    <p:extLst>
      <p:ext uri="{BB962C8B-B14F-4D97-AF65-F5344CB8AC3E}">
        <p14:creationId xmlns:p14="http://schemas.microsoft.com/office/powerpoint/2010/main" val="348998636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973899" y="434038"/>
            <a:ext cx="7196201" cy="1569660"/>
          </a:xfrm>
          <a:prstGeom prst="rect">
            <a:avLst/>
          </a:prstGeom>
          <a:noFill/>
          <a:ln>
            <a:noFill/>
          </a:ln>
          <a:effectLst/>
        </p:spPr>
        <p:txBody>
          <a:bodyPr wrap="none" anchor="ctr">
            <a:spAutoFit/>
          </a:bodyPr>
          <a:lstStyle/>
          <a:p>
            <a:pPr algn="ctr" fontAlgn="base">
              <a:spcBef>
                <a:spcPct val="0"/>
              </a:spcBef>
              <a:spcAft>
                <a:spcPct val="0"/>
              </a:spcAft>
            </a:pPr>
            <a:r>
              <a:rPr lang="en-US" altLang="en-US" sz="3200" b="1" dirty="0">
                <a:latin typeface="Arial" panose="020B0604020202020204" pitchFamily="34" charset="0"/>
                <a:cs typeface="Arial" panose="020B0604020202020204" pitchFamily="34" charset="0"/>
              </a:rPr>
              <a:t>“God Is On His Throne” – In Control</a:t>
            </a:r>
          </a:p>
          <a:p>
            <a:pPr algn="ctr" fontAlgn="base">
              <a:spcBef>
                <a:spcPct val="0"/>
              </a:spcBef>
              <a:spcAft>
                <a:spcPct val="0"/>
              </a:spcAft>
            </a:pPr>
            <a:r>
              <a:rPr lang="en-US" altLang="en-US" sz="3200" b="1" dirty="0">
                <a:latin typeface="Arial" panose="020B0604020202020204" pitchFamily="34" charset="0"/>
                <a:cs typeface="Arial" panose="020B0604020202020204" pitchFamily="34" charset="0"/>
              </a:rPr>
              <a:t>Chapter 4</a:t>
            </a:r>
          </a:p>
          <a:p>
            <a:pPr algn="ctr" fontAlgn="base">
              <a:spcBef>
                <a:spcPct val="0"/>
              </a:spcBef>
              <a:spcAft>
                <a:spcPct val="0"/>
              </a:spcAft>
            </a:pPr>
            <a:r>
              <a:rPr lang="en-US" altLang="en-US" sz="3200" b="1" dirty="0">
                <a:latin typeface="Arial" panose="020B0604020202020204" pitchFamily="34" charset="0"/>
                <a:cs typeface="Arial" panose="020B0604020202020204" pitchFamily="34" charset="0"/>
              </a:rPr>
              <a:t>Outline</a:t>
            </a:r>
          </a:p>
        </p:txBody>
      </p:sp>
      <p:sp>
        <p:nvSpPr>
          <p:cNvPr id="29705" name="Text Box 9"/>
          <p:cNvSpPr txBox="1">
            <a:spLocks noChangeArrowheads="1"/>
          </p:cNvSpPr>
          <p:nvPr/>
        </p:nvSpPr>
        <p:spPr bwMode="auto">
          <a:xfrm>
            <a:off x="593890" y="2254254"/>
            <a:ext cx="7949153" cy="2031325"/>
          </a:xfrm>
          <a:prstGeom prst="rect">
            <a:avLst/>
          </a:prstGeom>
          <a:noFill/>
          <a:ln>
            <a:noFill/>
          </a:ln>
          <a:effectLst/>
        </p:spPr>
        <p:txBody>
          <a:bodyPr wrap="square">
            <a:spAutoFit/>
          </a:bodyPr>
          <a:lstStyle>
            <a:lvl1pPr defTabSz="152400">
              <a:tabLst>
                <a:tab pos="457200" algn="l"/>
              </a:tabLst>
              <a:defRPr>
                <a:solidFill>
                  <a:schemeClr val="tx1"/>
                </a:solidFill>
                <a:latin typeface="Arial" panose="020B0604020202020204" pitchFamily="34" charset="0"/>
              </a:defRPr>
            </a:lvl1pPr>
            <a:lvl2pPr marL="173038" indent="173038" defTabSz="152400">
              <a:tabLst>
                <a:tab pos="457200" algn="l"/>
              </a:tabLst>
              <a:defRPr>
                <a:solidFill>
                  <a:schemeClr val="tx1"/>
                </a:solidFill>
                <a:latin typeface="Arial" panose="020B0604020202020204" pitchFamily="34" charset="0"/>
              </a:defRPr>
            </a:lvl2pPr>
            <a:lvl3pPr marL="965200" defTabSz="152400">
              <a:tabLst>
                <a:tab pos="457200" algn="l"/>
              </a:tabLst>
              <a:defRPr>
                <a:solidFill>
                  <a:schemeClr val="tx1"/>
                </a:solidFill>
                <a:latin typeface="Arial" panose="020B0604020202020204" pitchFamily="34" charset="0"/>
              </a:defRPr>
            </a:lvl3pPr>
            <a:lvl4pPr defTabSz="152400">
              <a:tabLst>
                <a:tab pos="457200" algn="l"/>
              </a:tabLst>
              <a:defRPr>
                <a:solidFill>
                  <a:schemeClr val="tx1"/>
                </a:solidFill>
                <a:latin typeface="Arial" panose="020B0604020202020204" pitchFamily="34" charset="0"/>
              </a:defRPr>
            </a:lvl4pPr>
            <a:lvl5pPr defTabSz="152400">
              <a:tabLst>
                <a:tab pos="457200" algn="l"/>
              </a:tabLst>
              <a:defRPr>
                <a:solidFill>
                  <a:schemeClr val="tx1"/>
                </a:solidFill>
                <a:latin typeface="Arial" panose="020B0604020202020204" pitchFamily="34" charset="0"/>
              </a:defRPr>
            </a:lvl5pPr>
            <a:lvl6pPr defTabSz="152400" fontAlgn="base">
              <a:spcBef>
                <a:spcPct val="0"/>
              </a:spcBef>
              <a:spcAft>
                <a:spcPct val="0"/>
              </a:spcAft>
              <a:tabLst>
                <a:tab pos="457200" algn="l"/>
              </a:tabLst>
              <a:defRPr>
                <a:solidFill>
                  <a:schemeClr val="tx1"/>
                </a:solidFill>
                <a:latin typeface="Arial" panose="020B0604020202020204" pitchFamily="34" charset="0"/>
              </a:defRPr>
            </a:lvl6pPr>
            <a:lvl7pPr defTabSz="152400" fontAlgn="base">
              <a:spcBef>
                <a:spcPct val="0"/>
              </a:spcBef>
              <a:spcAft>
                <a:spcPct val="0"/>
              </a:spcAft>
              <a:tabLst>
                <a:tab pos="457200" algn="l"/>
              </a:tabLst>
              <a:defRPr>
                <a:solidFill>
                  <a:schemeClr val="tx1"/>
                </a:solidFill>
                <a:latin typeface="Arial" panose="020B0604020202020204" pitchFamily="34" charset="0"/>
              </a:defRPr>
            </a:lvl7pPr>
            <a:lvl8pPr defTabSz="152400" fontAlgn="base">
              <a:spcBef>
                <a:spcPct val="0"/>
              </a:spcBef>
              <a:spcAft>
                <a:spcPct val="0"/>
              </a:spcAft>
              <a:tabLst>
                <a:tab pos="457200" algn="l"/>
              </a:tabLst>
              <a:defRPr>
                <a:solidFill>
                  <a:schemeClr val="tx1"/>
                </a:solidFill>
                <a:latin typeface="Arial" panose="020B0604020202020204" pitchFamily="34" charset="0"/>
              </a:defRPr>
            </a:lvl8pPr>
            <a:lvl9pPr defTabSz="152400" fontAlgn="base">
              <a:spcBef>
                <a:spcPct val="0"/>
              </a:spcBef>
              <a:spcAft>
                <a:spcPct val="0"/>
              </a:spcAft>
              <a:tabLst>
                <a:tab pos="457200" algn="l"/>
              </a:tabLst>
              <a:defRPr>
                <a:solidFill>
                  <a:schemeClr val="tx1"/>
                </a:solidFill>
                <a:latin typeface="Arial" panose="020B0604020202020204" pitchFamily="34" charset="0"/>
              </a:defRPr>
            </a:lvl9pPr>
          </a:lstStyle>
          <a:p>
            <a:pPr fontAlgn="base">
              <a:lnSpc>
                <a:spcPct val="90000"/>
              </a:lnSpc>
              <a:spcBef>
                <a:spcPct val="0"/>
              </a:spcBef>
              <a:spcAft>
                <a:spcPct val="0"/>
              </a:spcAft>
            </a:pPr>
            <a:r>
              <a:rPr lang="en-US" altLang="en-US" sz="2800" b="1" dirty="0">
                <a:cs typeface="Arial" panose="020B0604020202020204" pitchFamily="34" charset="0"/>
              </a:rPr>
              <a:t>I. God On His Throne (verses 1-3)</a:t>
            </a:r>
          </a:p>
          <a:p>
            <a:pPr fontAlgn="base">
              <a:lnSpc>
                <a:spcPct val="90000"/>
              </a:lnSpc>
              <a:spcBef>
                <a:spcPct val="0"/>
              </a:spcBef>
              <a:spcAft>
                <a:spcPct val="0"/>
              </a:spcAft>
            </a:pPr>
            <a:endParaRPr lang="en-US" altLang="en-US" sz="2800" dirty="0">
              <a:cs typeface="Arial" panose="020B0604020202020204" pitchFamily="34" charset="0"/>
            </a:endParaRPr>
          </a:p>
          <a:p>
            <a:pPr fontAlgn="base">
              <a:lnSpc>
                <a:spcPct val="90000"/>
              </a:lnSpc>
              <a:spcBef>
                <a:spcPct val="0"/>
              </a:spcBef>
              <a:spcAft>
                <a:spcPct val="0"/>
              </a:spcAft>
            </a:pPr>
            <a:r>
              <a:rPr lang="en-US" altLang="en-US" sz="2800" b="1" dirty="0">
                <a:cs typeface="Arial" panose="020B0604020202020204" pitchFamily="34" charset="0"/>
              </a:rPr>
              <a:t>II.</a:t>
            </a:r>
            <a:r>
              <a:rPr lang="en-US" altLang="en-US" sz="2800" dirty="0">
                <a:cs typeface="Arial" panose="020B0604020202020204" pitchFamily="34" charset="0"/>
              </a:rPr>
              <a:t> </a:t>
            </a:r>
            <a:r>
              <a:rPr lang="en-US" altLang="en-US" sz="2800" b="1" dirty="0">
                <a:cs typeface="Arial" panose="020B0604020202020204" pitchFamily="34" charset="0"/>
              </a:rPr>
              <a:t>What Was Around The Throne (verses 4-8a)</a:t>
            </a:r>
          </a:p>
          <a:p>
            <a:pPr fontAlgn="base">
              <a:lnSpc>
                <a:spcPct val="90000"/>
              </a:lnSpc>
              <a:spcBef>
                <a:spcPct val="0"/>
              </a:spcBef>
              <a:spcAft>
                <a:spcPct val="0"/>
              </a:spcAft>
            </a:pPr>
            <a:endParaRPr lang="en-US" altLang="en-US" sz="2800" dirty="0">
              <a:cs typeface="Arial" panose="020B0604020202020204" pitchFamily="34" charset="0"/>
            </a:endParaRPr>
          </a:p>
          <a:p>
            <a:pPr fontAlgn="base">
              <a:lnSpc>
                <a:spcPct val="90000"/>
              </a:lnSpc>
              <a:spcBef>
                <a:spcPct val="0"/>
              </a:spcBef>
              <a:spcAft>
                <a:spcPct val="0"/>
              </a:spcAft>
            </a:pPr>
            <a:r>
              <a:rPr lang="en-US" altLang="en-US" sz="2800" b="1" dirty="0">
                <a:cs typeface="Arial" panose="020B0604020202020204" pitchFamily="34" charset="0"/>
              </a:rPr>
              <a:t>III.</a:t>
            </a:r>
            <a:r>
              <a:rPr lang="en-US" altLang="en-US" sz="2800" dirty="0">
                <a:cs typeface="Arial" panose="020B0604020202020204" pitchFamily="34" charset="0"/>
              </a:rPr>
              <a:t> </a:t>
            </a:r>
            <a:r>
              <a:rPr lang="en-US" altLang="en-US" sz="2800" b="1" dirty="0">
                <a:cs typeface="Arial" panose="020B0604020202020204" pitchFamily="34" charset="0"/>
              </a:rPr>
              <a:t>Worship Before The Throne (verses 8b-11)</a:t>
            </a:r>
          </a:p>
        </p:txBody>
      </p:sp>
      <p:sp>
        <p:nvSpPr>
          <p:cNvPr id="4" name="Rectangle 3"/>
          <p:cNvSpPr/>
          <p:nvPr/>
        </p:nvSpPr>
        <p:spPr bwMode="auto">
          <a:xfrm>
            <a:off x="0" y="0"/>
            <a:ext cx="9144000" cy="40011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pPr>
            <a:r>
              <a:rPr lang="en-US" sz="2000" b="1" dirty="0">
                <a:solidFill>
                  <a:prstClr val="black"/>
                </a:solidFill>
                <a:latin typeface="Arial" panose="020B0604020202020204" pitchFamily="34" charset="0"/>
                <a:cs typeface="Arial" panose="020B0604020202020204" pitchFamily="34" charset="0"/>
              </a:rPr>
              <a:t>Revelation 4 and 5</a:t>
            </a:r>
          </a:p>
        </p:txBody>
      </p:sp>
      <p:sp>
        <p:nvSpPr>
          <p:cNvPr id="2" name="Slide Number Placeholder 1">
            <a:extLst>
              <a:ext uri="{FF2B5EF4-FFF2-40B4-BE49-F238E27FC236}">
                <a16:creationId xmlns:a16="http://schemas.microsoft.com/office/drawing/2014/main" id="{1BC67423-8610-4F63-84B7-BA03E1FF4A03}"/>
              </a:ext>
            </a:extLst>
          </p:cNvPr>
          <p:cNvSpPr>
            <a:spLocks noGrp="1"/>
          </p:cNvSpPr>
          <p:nvPr>
            <p:ph type="sldNum" sz="quarter" idx="12"/>
          </p:nvPr>
        </p:nvSpPr>
        <p:spPr/>
        <p:txBody>
          <a:bodyPr/>
          <a:lstStyle/>
          <a:p>
            <a:pPr eaLnBrk="0" fontAlgn="base" hangingPunct="0">
              <a:spcBef>
                <a:spcPct val="0"/>
              </a:spcBef>
              <a:spcAft>
                <a:spcPct val="0"/>
              </a:spcAft>
            </a:pPr>
            <a:fld id="{A5615BA9-689B-4940-B8A1-D0153F61312A}" type="slidenum">
              <a:rPr lang="en-US" altLang="en-US" b="1">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Times New Roman" panose="02020603050405020304" pitchFamily="18" charset="0"/>
              </a:rPr>
              <a:pPr eaLnBrk="0" fontAlgn="base" hangingPunct="0">
                <a:spcBef>
                  <a:spcPct val="0"/>
                </a:spcBef>
                <a:spcAft>
                  <a:spcPct val="0"/>
                </a:spcAft>
              </a:pPr>
              <a:t>5</a:t>
            </a:fld>
            <a:endParaRPr lang="en-US" altLang="en-US" b="1">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Times New Roman" panose="02020603050405020304" pitchFamily="18" charset="0"/>
            </a:endParaRPr>
          </a:p>
        </p:txBody>
      </p:sp>
    </p:spTree>
    <p:extLst>
      <p:ext uri="{BB962C8B-B14F-4D97-AF65-F5344CB8AC3E}">
        <p14:creationId xmlns:p14="http://schemas.microsoft.com/office/powerpoint/2010/main" val="233416806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705">
                                            <p:txEl>
                                              <p:pRg st="0" end="0"/>
                                            </p:txEl>
                                          </p:spTgt>
                                        </p:tgtEl>
                                        <p:attrNameLst>
                                          <p:attrName>style.visibility</p:attrName>
                                        </p:attrNameLst>
                                      </p:cBhvr>
                                      <p:to>
                                        <p:strVal val="visible"/>
                                      </p:to>
                                    </p:set>
                                    <p:animEffect transition="in" filter="fade">
                                      <p:cBhvr>
                                        <p:cTn id="7" dur="1000"/>
                                        <p:tgtEl>
                                          <p:spTgt spid="29705">
                                            <p:txEl>
                                              <p:pRg st="0" end="0"/>
                                            </p:txEl>
                                          </p:spTgt>
                                        </p:tgtEl>
                                      </p:cBhvr>
                                    </p:animEffect>
                                    <p:anim calcmode="lin" valueType="num">
                                      <p:cBhvr>
                                        <p:cTn id="8" dur="1000" fill="hold"/>
                                        <p:tgtEl>
                                          <p:spTgt spid="2970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970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9705">
                                            <p:txEl>
                                              <p:pRg st="2" end="2"/>
                                            </p:txEl>
                                          </p:spTgt>
                                        </p:tgtEl>
                                        <p:attrNameLst>
                                          <p:attrName>style.visibility</p:attrName>
                                        </p:attrNameLst>
                                      </p:cBhvr>
                                      <p:to>
                                        <p:strVal val="visible"/>
                                      </p:to>
                                    </p:set>
                                    <p:animEffect transition="in" filter="fade">
                                      <p:cBhvr>
                                        <p:cTn id="14" dur="1000"/>
                                        <p:tgtEl>
                                          <p:spTgt spid="29705">
                                            <p:txEl>
                                              <p:pRg st="2" end="2"/>
                                            </p:txEl>
                                          </p:spTgt>
                                        </p:tgtEl>
                                      </p:cBhvr>
                                    </p:animEffect>
                                    <p:anim calcmode="lin" valueType="num">
                                      <p:cBhvr>
                                        <p:cTn id="15" dur="1000" fill="hold"/>
                                        <p:tgtEl>
                                          <p:spTgt spid="2970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970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9705">
                                            <p:txEl>
                                              <p:pRg st="4" end="4"/>
                                            </p:txEl>
                                          </p:spTgt>
                                        </p:tgtEl>
                                        <p:attrNameLst>
                                          <p:attrName>style.visibility</p:attrName>
                                        </p:attrNameLst>
                                      </p:cBhvr>
                                      <p:to>
                                        <p:strVal val="visible"/>
                                      </p:to>
                                    </p:set>
                                    <p:animEffect transition="in" filter="fade">
                                      <p:cBhvr>
                                        <p:cTn id="21" dur="1000"/>
                                        <p:tgtEl>
                                          <p:spTgt spid="29705">
                                            <p:txEl>
                                              <p:pRg st="4" end="4"/>
                                            </p:txEl>
                                          </p:spTgt>
                                        </p:tgtEl>
                                      </p:cBhvr>
                                    </p:animEffect>
                                    <p:anim calcmode="lin" valueType="num">
                                      <p:cBhvr>
                                        <p:cTn id="22" dur="1000" fill="hold"/>
                                        <p:tgtEl>
                                          <p:spTgt spid="2970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970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5"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AutoShape 2"/>
          <p:cNvSpPr>
            <a:spLocks noChangeArrowheads="1"/>
          </p:cNvSpPr>
          <p:nvPr/>
        </p:nvSpPr>
        <p:spPr bwMode="auto">
          <a:xfrm>
            <a:off x="2402175" y="781734"/>
            <a:ext cx="4339650" cy="646331"/>
          </a:xfrm>
          <a:prstGeom prst="rect">
            <a:avLst/>
          </a:prstGeom>
          <a:noFill/>
          <a:ln w="9525">
            <a:noFill/>
            <a:miter lim="800000"/>
            <a:headEnd/>
            <a:tailEnd/>
          </a:ln>
          <a:effectLst/>
        </p:spPr>
        <p:txBody>
          <a:bodyPr wrap="none" anchor="ctr">
            <a:spAutoFit/>
          </a:bodyPr>
          <a:lstStyle/>
          <a:p>
            <a:pPr algn="ctr" eaLnBrk="0" fontAlgn="base" hangingPunct="0">
              <a:spcBef>
                <a:spcPct val="0"/>
              </a:spcBef>
              <a:spcAft>
                <a:spcPct val="0"/>
              </a:spcAft>
            </a:pPr>
            <a:r>
              <a:rPr lang="en-US" altLang="en-US" sz="3600" b="1" dirty="0">
                <a:latin typeface="Arial" panose="020B0604020202020204" pitchFamily="34" charset="0"/>
                <a:cs typeface="Arial" panose="020B0604020202020204" pitchFamily="34" charset="0"/>
              </a:rPr>
              <a:t>What Is The Point?</a:t>
            </a:r>
          </a:p>
        </p:txBody>
      </p:sp>
      <p:sp>
        <p:nvSpPr>
          <p:cNvPr id="41988" name="Text Box 4"/>
          <p:cNvSpPr txBox="1">
            <a:spLocks noChangeArrowheads="1"/>
          </p:cNvSpPr>
          <p:nvPr/>
        </p:nvSpPr>
        <p:spPr bwMode="auto">
          <a:xfrm>
            <a:off x="685800" y="2286004"/>
            <a:ext cx="7772400" cy="2043113"/>
          </a:xfrm>
          <a:prstGeom prst="rect">
            <a:avLst/>
          </a:prstGeom>
          <a:noFill/>
          <a:ln>
            <a:noFill/>
          </a:ln>
          <a:effectLst>
            <a:outerShdw dist="28398" dir="1593903" algn="ctr" rotWithShape="0">
              <a:srgbClr val="000000">
                <a:alpha val="50000"/>
              </a:srgbClr>
            </a:outerShdw>
          </a:effectLst>
        </p:spPr>
        <p:txBody>
          <a:bodyPr wrap="square">
            <a:spAutoFit/>
          </a:bodyPr>
          <a:lstStyle/>
          <a:p>
            <a:pPr algn="ctr" eaLnBrk="0" fontAlgn="base" hangingPunct="0">
              <a:spcBef>
                <a:spcPct val="50000"/>
              </a:spcBef>
              <a:spcAft>
                <a:spcPct val="0"/>
              </a:spcAft>
            </a:pPr>
            <a:r>
              <a:rPr lang="en-US" altLang="en-US" sz="3200" b="1" dirty="0">
                <a:latin typeface="Arial" panose="020B0604020202020204" pitchFamily="34" charset="0"/>
                <a:cs typeface="Arial" panose="020B0604020202020204" pitchFamily="34" charset="0"/>
              </a:rPr>
              <a:t>God is still on His throne!</a:t>
            </a:r>
          </a:p>
          <a:p>
            <a:pPr algn="ctr" eaLnBrk="0" fontAlgn="base" hangingPunct="0">
              <a:spcBef>
                <a:spcPct val="50000"/>
              </a:spcBef>
              <a:spcAft>
                <a:spcPct val="0"/>
              </a:spcAft>
            </a:pPr>
            <a:r>
              <a:rPr lang="en-US" altLang="en-US" sz="3200" b="1" dirty="0">
                <a:latin typeface="Arial" panose="020B0604020202020204" pitchFamily="34" charset="0"/>
                <a:cs typeface="Arial" panose="020B0604020202020204" pitchFamily="34" charset="0"/>
              </a:rPr>
              <a:t>He is still in control!</a:t>
            </a:r>
          </a:p>
          <a:p>
            <a:pPr algn="ctr" eaLnBrk="0" fontAlgn="base" hangingPunct="0">
              <a:spcBef>
                <a:spcPct val="50000"/>
              </a:spcBef>
              <a:spcAft>
                <a:spcPct val="0"/>
              </a:spcAft>
            </a:pPr>
            <a:r>
              <a:rPr lang="en-US" altLang="en-US" sz="3200" b="1" dirty="0">
                <a:latin typeface="Arial" panose="020B0604020202020204" pitchFamily="34" charset="0"/>
                <a:cs typeface="Arial" panose="020B0604020202020204" pitchFamily="34" charset="0"/>
              </a:rPr>
              <a:t>It’s not over yet!</a:t>
            </a:r>
          </a:p>
        </p:txBody>
      </p:sp>
      <p:sp>
        <p:nvSpPr>
          <p:cNvPr id="4" name="Rectangle 3"/>
          <p:cNvSpPr/>
          <p:nvPr/>
        </p:nvSpPr>
        <p:spPr bwMode="auto">
          <a:xfrm>
            <a:off x="0" y="0"/>
            <a:ext cx="9144000" cy="40011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pPr>
            <a:r>
              <a:rPr lang="en-US" sz="2000" b="1" dirty="0">
                <a:solidFill>
                  <a:prstClr val="black"/>
                </a:solidFill>
                <a:latin typeface="Arial" panose="020B0604020202020204" pitchFamily="34" charset="0"/>
                <a:cs typeface="Arial" panose="020B0604020202020204" pitchFamily="34" charset="0"/>
              </a:rPr>
              <a:t>Revelation 4 and 5</a:t>
            </a:r>
          </a:p>
        </p:txBody>
      </p:sp>
      <p:sp>
        <p:nvSpPr>
          <p:cNvPr id="2" name="Slide Number Placeholder 1">
            <a:extLst>
              <a:ext uri="{FF2B5EF4-FFF2-40B4-BE49-F238E27FC236}">
                <a16:creationId xmlns:a16="http://schemas.microsoft.com/office/drawing/2014/main" id="{5CB5735E-5C44-4CE7-BDBE-4F5FC083DC76}"/>
              </a:ext>
            </a:extLst>
          </p:cNvPr>
          <p:cNvSpPr>
            <a:spLocks noGrp="1"/>
          </p:cNvSpPr>
          <p:nvPr>
            <p:ph type="sldNum" sz="quarter" idx="12"/>
          </p:nvPr>
        </p:nvSpPr>
        <p:spPr/>
        <p:txBody>
          <a:bodyPr/>
          <a:lstStyle/>
          <a:p>
            <a:pPr eaLnBrk="0" fontAlgn="base" hangingPunct="0">
              <a:spcBef>
                <a:spcPct val="0"/>
              </a:spcBef>
              <a:spcAft>
                <a:spcPct val="0"/>
              </a:spcAft>
            </a:pPr>
            <a:fld id="{A5615BA9-689B-4940-B8A1-D0153F61312A}" type="slidenum">
              <a:rPr lang="en-US" altLang="en-US" b="1">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Times New Roman" panose="02020603050405020304" pitchFamily="18" charset="0"/>
              </a:rPr>
              <a:pPr eaLnBrk="0" fontAlgn="base" hangingPunct="0">
                <a:spcBef>
                  <a:spcPct val="0"/>
                </a:spcBef>
                <a:spcAft>
                  <a:spcPct val="0"/>
                </a:spcAft>
              </a:pPr>
              <a:t>6</a:t>
            </a:fld>
            <a:endParaRPr lang="en-US" altLang="en-US" b="1">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Times New Roman" panose="02020603050405020304" pitchFamily="18" charset="0"/>
            </a:endParaRPr>
          </a:p>
        </p:txBody>
      </p:sp>
    </p:spTree>
    <p:extLst>
      <p:ext uri="{BB962C8B-B14F-4D97-AF65-F5344CB8AC3E}">
        <p14:creationId xmlns:p14="http://schemas.microsoft.com/office/powerpoint/2010/main" val="77708320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1988"/>
                                        </p:tgtEl>
                                        <p:attrNameLst>
                                          <p:attrName>style.visibility</p:attrName>
                                        </p:attrNameLst>
                                      </p:cBhvr>
                                      <p:to>
                                        <p:strVal val="visible"/>
                                      </p:to>
                                    </p:set>
                                    <p:animEffect transition="in" filter="fade">
                                      <p:cBhvr>
                                        <p:cTn id="7" dur="1000"/>
                                        <p:tgtEl>
                                          <p:spTgt spid="41988"/>
                                        </p:tgtEl>
                                      </p:cBhvr>
                                    </p:animEffect>
                                    <p:anim calcmode="lin" valueType="num">
                                      <p:cBhvr>
                                        <p:cTn id="8" dur="1000" fill="hold"/>
                                        <p:tgtEl>
                                          <p:spTgt spid="41988"/>
                                        </p:tgtEl>
                                        <p:attrNameLst>
                                          <p:attrName>ppt_x</p:attrName>
                                        </p:attrNameLst>
                                      </p:cBhvr>
                                      <p:tavLst>
                                        <p:tav tm="0">
                                          <p:val>
                                            <p:strVal val="#ppt_x"/>
                                          </p:val>
                                        </p:tav>
                                        <p:tav tm="100000">
                                          <p:val>
                                            <p:strVal val="#ppt_x"/>
                                          </p:val>
                                        </p:tav>
                                      </p:tavLst>
                                    </p:anim>
                                    <p:anim calcmode="lin" valueType="num">
                                      <p:cBhvr>
                                        <p:cTn id="9" dur="1000" fill="hold"/>
                                        <p:tgtEl>
                                          <p:spTgt spid="419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2"/>
          <p:cNvSpPr>
            <a:spLocks noChangeArrowheads="1"/>
          </p:cNvSpPr>
          <p:nvPr/>
        </p:nvSpPr>
        <p:spPr bwMode="auto">
          <a:xfrm>
            <a:off x="2478375" y="629334"/>
            <a:ext cx="4339650" cy="646331"/>
          </a:xfrm>
          <a:prstGeom prst="rect">
            <a:avLst/>
          </a:prstGeom>
          <a:noFill/>
          <a:ln w="9525">
            <a:noFill/>
            <a:miter lim="800000"/>
            <a:headEnd/>
            <a:tailEnd/>
          </a:ln>
          <a:effectLst/>
        </p:spPr>
        <p:txBody>
          <a:bodyPr wrap="none" anchor="ctr">
            <a:spAutoFit/>
          </a:bodyPr>
          <a:lstStyle/>
          <a:p>
            <a:pPr algn="ctr" eaLnBrk="0" fontAlgn="base" hangingPunct="0">
              <a:spcBef>
                <a:spcPct val="0"/>
              </a:spcBef>
              <a:spcAft>
                <a:spcPct val="0"/>
              </a:spcAft>
            </a:pPr>
            <a:r>
              <a:rPr lang="en-US" altLang="en-US" sz="3600" b="1" dirty="0">
                <a:latin typeface="Arial" panose="020B0604020202020204" pitchFamily="34" charset="0"/>
                <a:cs typeface="Arial" panose="020B0604020202020204" pitchFamily="34" charset="0"/>
              </a:rPr>
              <a:t>What Is The Point?</a:t>
            </a:r>
          </a:p>
        </p:txBody>
      </p:sp>
      <p:sp>
        <p:nvSpPr>
          <p:cNvPr id="46084" name="Text Box 4"/>
          <p:cNvSpPr txBox="1">
            <a:spLocks noChangeArrowheads="1"/>
          </p:cNvSpPr>
          <p:nvPr/>
        </p:nvSpPr>
        <p:spPr bwMode="auto">
          <a:xfrm>
            <a:off x="584463" y="1752604"/>
            <a:ext cx="7987645" cy="3970318"/>
          </a:xfrm>
          <a:prstGeom prst="rect">
            <a:avLst/>
          </a:prstGeom>
          <a:noFill/>
          <a:ln w="9525">
            <a:noFill/>
            <a:miter lim="800000"/>
            <a:headEnd/>
            <a:tailEnd/>
          </a:ln>
          <a:effectLst/>
        </p:spPr>
        <p:txBody>
          <a:bodyPr wrap="square">
            <a:spAutoFit/>
          </a:bodyPr>
          <a:lstStyle/>
          <a:p>
            <a:pPr eaLnBrk="0" fontAlgn="base" hangingPunct="0">
              <a:lnSpc>
                <a:spcPct val="90000"/>
              </a:lnSpc>
              <a:spcBef>
                <a:spcPct val="50000"/>
              </a:spcBef>
              <a:spcAft>
                <a:spcPct val="0"/>
              </a:spcAft>
            </a:pPr>
            <a:r>
              <a:rPr lang="en-US" altLang="en-US" sz="2800" dirty="0">
                <a:latin typeface="Arial" panose="020B0604020202020204" pitchFamily="34" charset="0"/>
                <a:cs typeface="Arial" panose="020B0604020202020204" pitchFamily="34" charset="0"/>
              </a:rPr>
              <a:t>“He is invited by the first voice (1:10, the voice of Christ) to come to a place of advantage from which he will be able to see things from God’s viewpoint. From John’s point of view from Patmos there is a dark picture meeting the eye. But when he is able to see things from God’s point of view, the coloring is changed radically. From that point of view he can see the eternal throne of God, which does not shake before the threats of Domitian and men of such character … </a:t>
            </a:r>
          </a:p>
        </p:txBody>
      </p:sp>
      <p:sp>
        <p:nvSpPr>
          <p:cNvPr id="4" name="Rectangle 3"/>
          <p:cNvSpPr/>
          <p:nvPr/>
        </p:nvSpPr>
        <p:spPr bwMode="auto">
          <a:xfrm>
            <a:off x="0" y="0"/>
            <a:ext cx="9144000" cy="40011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pPr>
            <a:r>
              <a:rPr lang="en-US" sz="2000" b="1" dirty="0">
                <a:solidFill>
                  <a:prstClr val="black"/>
                </a:solidFill>
                <a:latin typeface="Arial" panose="020B0604020202020204" pitchFamily="34" charset="0"/>
                <a:cs typeface="Arial" panose="020B0604020202020204" pitchFamily="34" charset="0"/>
              </a:rPr>
              <a:t>Revelation 4 and 5</a:t>
            </a:r>
          </a:p>
        </p:txBody>
      </p:sp>
      <p:sp>
        <p:nvSpPr>
          <p:cNvPr id="2" name="Slide Number Placeholder 1">
            <a:extLst>
              <a:ext uri="{FF2B5EF4-FFF2-40B4-BE49-F238E27FC236}">
                <a16:creationId xmlns:a16="http://schemas.microsoft.com/office/drawing/2014/main" id="{23FB847E-F26C-4255-8B98-5DECF29C8887}"/>
              </a:ext>
            </a:extLst>
          </p:cNvPr>
          <p:cNvSpPr>
            <a:spLocks noGrp="1"/>
          </p:cNvSpPr>
          <p:nvPr>
            <p:ph type="sldNum" sz="quarter" idx="12"/>
          </p:nvPr>
        </p:nvSpPr>
        <p:spPr/>
        <p:txBody>
          <a:bodyPr/>
          <a:lstStyle/>
          <a:p>
            <a:pPr eaLnBrk="0" fontAlgn="base" hangingPunct="0">
              <a:spcBef>
                <a:spcPct val="0"/>
              </a:spcBef>
              <a:spcAft>
                <a:spcPct val="0"/>
              </a:spcAft>
            </a:pPr>
            <a:fld id="{A5615BA9-689B-4940-B8A1-D0153F61312A}" type="slidenum">
              <a:rPr lang="en-US" altLang="en-US" b="1">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Times New Roman" panose="02020603050405020304" pitchFamily="18" charset="0"/>
              </a:rPr>
              <a:pPr eaLnBrk="0" fontAlgn="base" hangingPunct="0">
                <a:spcBef>
                  <a:spcPct val="0"/>
                </a:spcBef>
                <a:spcAft>
                  <a:spcPct val="0"/>
                </a:spcAft>
              </a:pPr>
              <a:t>7</a:t>
            </a:fld>
            <a:endParaRPr lang="en-US" altLang="en-US" b="1">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Times New Roman" panose="02020603050405020304" pitchFamily="18" charset="0"/>
            </a:endParaRPr>
          </a:p>
        </p:txBody>
      </p:sp>
    </p:spTree>
    <p:extLst>
      <p:ext uri="{BB962C8B-B14F-4D97-AF65-F5344CB8AC3E}">
        <p14:creationId xmlns:p14="http://schemas.microsoft.com/office/powerpoint/2010/main" val="279024343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2"/>
          <p:cNvSpPr>
            <a:spLocks noChangeArrowheads="1"/>
          </p:cNvSpPr>
          <p:nvPr/>
        </p:nvSpPr>
        <p:spPr bwMode="auto">
          <a:xfrm>
            <a:off x="2478375" y="629334"/>
            <a:ext cx="4339650" cy="646331"/>
          </a:xfrm>
          <a:prstGeom prst="rect">
            <a:avLst/>
          </a:prstGeom>
          <a:noFill/>
          <a:ln w="9525">
            <a:noFill/>
            <a:miter lim="800000"/>
            <a:headEnd/>
            <a:tailEnd/>
          </a:ln>
          <a:effectLst/>
        </p:spPr>
        <p:txBody>
          <a:bodyPr wrap="none" anchor="ctr">
            <a:spAutoFit/>
          </a:bodyPr>
          <a:lstStyle/>
          <a:p>
            <a:pPr algn="ctr" eaLnBrk="0" fontAlgn="base" hangingPunct="0">
              <a:spcBef>
                <a:spcPct val="0"/>
              </a:spcBef>
              <a:spcAft>
                <a:spcPct val="0"/>
              </a:spcAft>
            </a:pPr>
            <a:r>
              <a:rPr lang="en-US" altLang="en-US" sz="3600" b="1" dirty="0">
                <a:latin typeface="Arial" panose="020B0604020202020204" pitchFamily="34" charset="0"/>
                <a:cs typeface="Arial" panose="020B0604020202020204" pitchFamily="34" charset="0"/>
              </a:rPr>
              <a:t>What Is The Point?</a:t>
            </a:r>
          </a:p>
        </p:txBody>
      </p:sp>
      <p:sp>
        <p:nvSpPr>
          <p:cNvPr id="46084" name="Text Box 4"/>
          <p:cNvSpPr txBox="1">
            <a:spLocks noChangeArrowheads="1"/>
          </p:cNvSpPr>
          <p:nvPr/>
        </p:nvSpPr>
        <p:spPr bwMode="auto">
          <a:xfrm>
            <a:off x="666946" y="1752600"/>
            <a:ext cx="7848600" cy="4056495"/>
          </a:xfrm>
          <a:prstGeom prst="rect">
            <a:avLst/>
          </a:prstGeom>
          <a:noFill/>
          <a:ln w="9525">
            <a:noFill/>
            <a:miter lim="800000"/>
            <a:headEnd/>
            <a:tailEnd/>
          </a:ln>
          <a:effectLst/>
        </p:spPr>
        <p:txBody>
          <a:bodyPr>
            <a:spAutoFit/>
          </a:bodyPr>
          <a:lstStyle/>
          <a:p>
            <a:pPr eaLnBrk="0" fontAlgn="base" hangingPunct="0">
              <a:lnSpc>
                <a:spcPct val="90000"/>
              </a:lnSpc>
              <a:spcBef>
                <a:spcPct val="50000"/>
              </a:spcBef>
              <a:spcAft>
                <a:spcPct val="0"/>
              </a:spcAft>
            </a:pPr>
            <a:r>
              <a:rPr lang="en-US" altLang="en-US" sz="2800" dirty="0">
                <a:latin typeface="Arial" panose="020B0604020202020204" pitchFamily="34" charset="0"/>
                <a:cs typeface="Arial" panose="020B0604020202020204" pitchFamily="34" charset="0"/>
              </a:rPr>
              <a:t>… From the heavenly angle there is no doubt about the outcome of the struggle in which the Christians are engaged. Immediately the spiritual experience was intensified, and John saw the first guarantee of victory – </a:t>
            </a:r>
            <a:r>
              <a:rPr lang="en-US" altLang="en-US" sz="2800" b="1" u="sng" dirty="0">
                <a:latin typeface="Arial" panose="020B0604020202020204" pitchFamily="34" charset="0"/>
                <a:cs typeface="Arial" panose="020B0604020202020204" pitchFamily="34" charset="0"/>
              </a:rPr>
              <a:t>God is on his throne</a:t>
            </a:r>
            <a:r>
              <a:rPr lang="en-US" altLang="en-US" sz="2800" dirty="0">
                <a:latin typeface="Arial" panose="020B0604020202020204" pitchFamily="34" charset="0"/>
                <a:cs typeface="Arial" panose="020B0604020202020204" pitchFamily="34" charset="0"/>
              </a:rPr>
              <a:t>. The Christians needed assurance; here it is: God has not abdicated in favor of Domitian or any other. In the very center of the vision is the sovereign God on his throne.” </a:t>
            </a:r>
          </a:p>
          <a:p>
            <a:pPr algn="r" eaLnBrk="0" fontAlgn="base" hangingPunct="0">
              <a:lnSpc>
                <a:spcPct val="90000"/>
              </a:lnSpc>
              <a:spcBef>
                <a:spcPct val="50000"/>
              </a:spcBef>
              <a:spcAft>
                <a:spcPct val="0"/>
              </a:spcAft>
            </a:pPr>
            <a:r>
              <a:rPr lang="en-US" altLang="en-US" sz="2200" dirty="0">
                <a:latin typeface="Arial" panose="020B0604020202020204" pitchFamily="34" charset="0"/>
                <a:cs typeface="Arial" panose="020B0604020202020204" pitchFamily="34" charset="0"/>
              </a:rPr>
              <a:t>– Ray Summers, </a:t>
            </a:r>
            <a:r>
              <a:rPr lang="en-US" altLang="en-US" sz="2200" i="1" dirty="0">
                <a:latin typeface="Arial" panose="020B0604020202020204" pitchFamily="34" charset="0"/>
                <a:cs typeface="Arial" panose="020B0604020202020204" pitchFamily="34" charset="0"/>
              </a:rPr>
              <a:t>Worthy is the Lamb,</a:t>
            </a:r>
            <a:r>
              <a:rPr lang="en-US" altLang="en-US" sz="2200" dirty="0">
                <a:latin typeface="Arial" panose="020B0604020202020204" pitchFamily="34" charset="0"/>
                <a:cs typeface="Arial" panose="020B0604020202020204" pitchFamily="34" charset="0"/>
              </a:rPr>
              <a:t> Page 130</a:t>
            </a:r>
          </a:p>
        </p:txBody>
      </p:sp>
      <p:sp>
        <p:nvSpPr>
          <p:cNvPr id="4" name="Rectangle 3"/>
          <p:cNvSpPr/>
          <p:nvPr/>
        </p:nvSpPr>
        <p:spPr bwMode="auto">
          <a:xfrm>
            <a:off x="0" y="0"/>
            <a:ext cx="9144000" cy="40011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pPr>
            <a:r>
              <a:rPr lang="en-US" sz="2000" b="1" dirty="0">
                <a:solidFill>
                  <a:prstClr val="black"/>
                </a:solidFill>
                <a:latin typeface="Arial" panose="020B0604020202020204" pitchFamily="34" charset="0"/>
                <a:cs typeface="Arial" panose="020B0604020202020204" pitchFamily="34" charset="0"/>
              </a:rPr>
              <a:t>Revelation 4 and 5</a:t>
            </a:r>
          </a:p>
        </p:txBody>
      </p:sp>
      <p:sp>
        <p:nvSpPr>
          <p:cNvPr id="2" name="Slide Number Placeholder 1">
            <a:extLst>
              <a:ext uri="{FF2B5EF4-FFF2-40B4-BE49-F238E27FC236}">
                <a16:creationId xmlns:a16="http://schemas.microsoft.com/office/drawing/2014/main" id="{AF8AF389-AA2B-44E0-BBB3-FD60E00A191B}"/>
              </a:ext>
            </a:extLst>
          </p:cNvPr>
          <p:cNvSpPr>
            <a:spLocks noGrp="1"/>
          </p:cNvSpPr>
          <p:nvPr>
            <p:ph type="sldNum" sz="quarter" idx="12"/>
          </p:nvPr>
        </p:nvSpPr>
        <p:spPr/>
        <p:txBody>
          <a:bodyPr/>
          <a:lstStyle/>
          <a:p>
            <a:pPr eaLnBrk="0" fontAlgn="base" hangingPunct="0">
              <a:spcBef>
                <a:spcPct val="0"/>
              </a:spcBef>
              <a:spcAft>
                <a:spcPct val="0"/>
              </a:spcAft>
            </a:pPr>
            <a:fld id="{A5615BA9-689B-4940-B8A1-D0153F61312A}" type="slidenum">
              <a:rPr lang="en-US" altLang="en-US" b="1">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Times New Roman" panose="02020603050405020304" pitchFamily="18" charset="0"/>
              </a:rPr>
              <a:pPr eaLnBrk="0" fontAlgn="base" hangingPunct="0">
                <a:spcBef>
                  <a:spcPct val="0"/>
                </a:spcBef>
                <a:spcAft>
                  <a:spcPct val="0"/>
                </a:spcAft>
              </a:pPr>
              <a:t>8</a:t>
            </a:fld>
            <a:endParaRPr lang="en-US" altLang="en-US" b="1">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Times New Roman" panose="02020603050405020304" pitchFamily="18" charset="0"/>
            </a:endParaRPr>
          </a:p>
        </p:txBody>
      </p:sp>
    </p:spTree>
    <p:extLst>
      <p:ext uri="{BB962C8B-B14F-4D97-AF65-F5344CB8AC3E}">
        <p14:creationId xmlns:p14="http://schemas.microsoft.com/office/powerpoint/2010/main" val="319871942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2"/>
            <a:ext cx="7772400" cy="1470025"/>
          </a:xfrm>
          <a:solidFill>
            <a:srgbClr val="0000FF"/>
          </a:solidFill>
          <a:ln w="38100">
            <a:solidFill>
              <a:srgbClr val="00B0F0"/>
            </a:solidFill>
          </a:ln>
          <a:effectLst>
            <a:glow rad="101600">
              <a:schemeClr val="accent2">
                <a:satMod val="175000"/>
                <a:alpha val="40000"/>
              </a:schemeClr>
            </a:glow>
          </a:effectLst>
        </p:spPr>
        <p:txBody>
          <a:bodyPr>
            <a:spAutoFit/>
          </a:bodyPr>
          <a:lstStyle/>
          <a:p>
            <a:r>
              <a:rPr lang="en-US" b="1" u="sng" dirty="0">
                <a:solidFill>
                  <a:schemeClr val="accent5">
                    <a:lumMod val="40000"/>
                    <a:lumOff val="60000"/>
                  </a:schemeClr>
                </a:solidFill>
                <a:latin typeface="Arial" pitchFamily="34" charset="0"/>
                <a:cs typeface="Arial" pitchFamily="34" charset="0"/>
              </a:rPr>
              <a:t>Revelation Chapter 4</a:t>
            </a:r>
            <a:br>
              <a:rPr lang="en-US" b="1" u="sng" dirty="0">
                <a:solidFill>
                  <a:schemeClr val="accent5">
                    <a:lumMod val="40000"/>
                    <a:lumOff val="60000"/>
                  </a:schemeClr>
                </a:solidFill>
                <a:latin typeface="Arial" pitchFamily="34" charset="0"/>
                <a:cs typeface="Arial" pitchFamily="34" charset="0"/>
              </a:rPr>
            </a:br>
            <a:r>
              <a:rPr lang="en-US" b="1" dirty="0">
                <a:solidFill>
                  <a:schemeClr val="accent5">
                    <a:lumMod val="40000"/>
                    <a:lumOff val="60000"/>
                  </a:schemeClr>
                </a:solidFill>
                <a:latin typeface="Arial" pitchFamily="34" charset="0"/>
                <a:cs typeface="Arial" pitchFamily="34" charset="0"/>
              </a:rPr>
              <a:t>God Is On His Throne</a:t>
            </a:r>
          </a:p>
        </p:txBody>
      </p:sp>
      <p:sp>
        <p:nvSpPr>
          <p:cNvPr id="3" name="Subtitle 2"/>
          <p:cNvSpPr>
            <a:spLocks noGrp="1"/>
          </p:cNvSpPr>
          <p:nvPr>
            <p:ph type="subTitle" idx="1"/>
          </p:nvPr>
        </p:nvSpPr>
        <p:spPr>
          <a:xfrm>
            <a:off x="1371600" y="6019800"/>
            <a:ext cx="6400800" cy="646331"/>
          </a:xfrm>
          <a:solidFill>
            <a:srgbClr val="0000FF"/>
          </a:solidFill>
          <a:ln w="38100">
            <a:solidFill>
              <a:srgbClr val="00B0F0"/>
            </a:solidFill>
          </a:ln>
        </p:spPr>
        <p:txBody>
          <a:bodyPr>
            <a:spAutoFit/>
          </a:bodyPr>
          <a:lstStyle/>
          <a:p>
            <a:r>
              <a:rPr lang="en-US" sz="3600" b="1" dirty="0">
                <a:solidFill>
                  <a:schemeClr val="accent5">
                    <a:lumMod val="40000"/>
                    <a:lumOff val="60000"/>
                  </a:schemeClr>
                </a:solidFill>
                <a:latin typeface="Arial" pitchFamily="34" charset="0"/>
                <a:cs typeface="Arial" pitchFamily="34" charset="0"/>
              </a:rPr>
              <a:t>The Reigning God</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2057400"/>
            <a:ext cx="7772400" cy="3886200"/>
          </a:xfrm>
          <a:prstGeom prst="rect">
            <a:avLst/>
          </a:prstGeom>
          <a:noFill/>
          <a:ln w="38100">
            <a:solidFill>
              <a:srgbClr val="00B0F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7E201EF6-2693-40CA-884B-9E841BF0A476}"/>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pPr>
            <a:r>
              <a:rPr lang="en-US" sz="2000" b="1" kern="0" dirty="0">
                <a:solidFill>
                  <a:prstClr val="black"/>
                </a:solidFill>
                <a:latin typeface="Arial" panose="020B0604020202020204" pitchFamily="34" charset="0"/>
                <a:cs typeface="Arial" panose="020B0604020202020204" pitchFamily="34" charset="0"/>
              </a:rPr>
              <a:t>Revelation 4 and 5</a:t>
            </a:r>
          </a:p>
        </p:txBody>
      </p:sp>
    </p:spTree>
    <p:extLst>
      <p:ext uri="{BB962C8B-B14F-4D97-AF65-F5344CB8AC3E}">
        <p14:creationId xmlns:p14="http://schemas.microsoft.com/office/powerpoint/2010/main" val="298546216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3.xml><?xml version="1.0" encoding="utf-8"?>
<a:theme xmlns:a="http://schemas.openxmlformats.org/drawingml/2006/main" name="2_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1850</TotalTime>
  <Words>1803</Words>
  <Application>Microsoft Office PowerPoint</Application>
  <PresentationFormat>On-screen Show (4:3)</PresentationFormat>
  <Paragraphs>178</Paragraphs>
  <Slides>33</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33</vt:i4>
      </vt:variant>
    </vt:vector>
  </HeadingPairs>
  <TitlesOfParts>
    <vt:vector size="41" baseType="lpstr">
      <vt:lpstr>Arial</vt:lpstr>
      <vt:lpstr>Arial Narrow</vt:lpstr>
      <vt:lpstr>Calibri</vt:lpstr>
      <vt:lpstr>Corbel</vt:lpstr>
      <vt:lpstr>Times New Roman</vt:lpstr>
      <vt:lpstr>1_Office Theme</vt:lpstr>
      <vt:lpstr>Depth</vt:lpstr>
      <vt:lpstr>2_Depth</vt:lpstr>
      <vt:lpstr>A Study Of  The Book Of Revelation</vt:lpstr>
      <vt:lpstr>Resources used:</vt:lpstr>
      <vt:lpstr>Revelation</vt:lpstr>
      <vt:lpstr>Revelation</vt:lpstr>
      <vt:lpstr>PowerPoint Presentation</vt:lpstr>
      <vt:lpstr>PowerPoint Presentation</vt:lpstr>
      <vt:lpstr>PowerPoint Presentation</vt:lpstr>
      <vt:lpstr>PowerPoint Presentation</vt:lpstr>
      <vt:lpstr>Revelation Chapter 4 God Is On His Throne</vt:lpstr>
      <vt:lpstr>Revelation 4:1</vt:lpstr>
      <vt:lpstr>PowerPoint Presentation</vt:lpstr>
      <vt:lpstr>The Open Door</vt:lpstr>
      <vt:lpstr>Revelation 4:2</vt:lpstr>
      <vt:lpstr>Throne Scene</vt:lpstr>
      <vt:lpstr>Revelation 4:3</vt:lpstr>
      <vt:lpstr>Ezekiel 1:26</vt:lpstr>
      <vt:lpstr>PowerPoint Presentation</vt:lpstr>
      <vt:lpstr>Throne Scene</vt:lpstr>
      <vt:lpstr>PowerPoint Presentation</vt:lpstr>
      <vt:lpstr>PowerPoint Presentation</vt:lpstr>
      <vt:lpstr>PowerPoint Presentation</vt:lpstr>
      <vt:lpstr>Revelation 4:4</vt:lpstr>
      <vt:lpstr>PowerPoint Presentation</vt:lpstr>
      <vt:lpstr>24 Thrones – 24 Elders</vt:lpstr>
      <vt:lpstr>24 Thrones – 24 Elders</vt:lpstr>
      <vt:lpstr>PowerPoint Presentation</vt:lpstr>
      <vt:lpstr>Revelation 4:5</vt:lpstr>
      <vt:lpstr>PowerPoint Presentation</vt:lpstr>
      <vt:lpstr>Powerful Throne</vt:lpstr>
      <vt:lpstr>Revelation 4:6</vt:lpstr>
      <vt:lpstr>Sea of Glass</vt:lpstr>
      <vt:lpstr>Revelation 4:7</vt:lpstr>
      <vt:lpstr>Four Living Creatures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(9-6-20) Revelation 4 (The Throne Scene)</dc:title>
  <dc:creator>mgalloway2715@gmail.com</dc:creator>
  <cp:lastModifiedBy>Richard Lidh</cp:lastModifiedBy>
  <cp:revision>36</cp:revision>
  <cp:lastPrinted>2020-09-07T19:04:55Z</cp:lastPrinted>
  <dcterms:created xsi:type="dcterms:W3CDTF">2020-08-30T13:08:45Z</dcterms:created>
  <dcterms:modified xsi:type="dcterms:W3CDTF">2020-09-07T19:05:00Z</dcterms:modified>
</cp:coreProperties>
</file>